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18288000" cy="10287000"/>
  <p:notesSz cx="6858000" cy="9144000"/>
  <p:embeddedFontLst>
    <p:embeddedFont>
      <p:font typeface="Codec Pro Ultra-Bold" charset="1" panose="00000700000000000000"/>
      <p:regular r:id="rId93"/>
    </p:embeddedFont>
    <p:embeddedFont>
      <p:font typeface="Codec Pro Bold" charset="1" panose="00000600000000000000"/>
      <p:regular r:id="rId94"/>
    </p:embeddedFont>
    <p:embeddedFont>
      <p:font typeface="Codec Pro" charset="1" panose="00000500000000000000"/>
      <p:regular r:id="rId95"/>
    </p:embeddedFont>
    <p:embeddedFont>
      <p:font typeface="Canva Sans" charset="1" panose="020B0503030501040103"/>
      <p:regular r:id="rId96"/>
    </p:embeddedFont>
    <p:embeddedFont>
      <p:font typeface="Open Sauce" charset="1" panose="00000500000000000000"/>
      <p:regular r:id="rId97"/>
    </p:embeddedFont>
    <p:embeddedFont>
      <p:font typeface="Canva Sans Bold" charset="1" panose="020B0803030501040103"/>
      <p:regular r:id="rId98"/>
    </p:embeddedFont>
    <p:embeddedFont>
      <p:font typeface="Open Sauce Bold" charset="1" panose="00000800000000000000"/>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2" Target="../media/image9.png" Type="http://schemas.openxmlformats.org/officeDocument/2006/relationships/image"/><Relationship Id="rId3" Target="../media/image64.png" Type="http://schemas.openxmlformats.org/officeDocument/2006/relationships/image"/><Relationship Id="rId4" Target="../media/image66.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65.png" Type="http://schemas.openxmlformats.org/officeDocument/2006/relationships/image"/><Relationship Id="rId9" Target="../media/image8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https://www.cbsl.gov.lk/en/statistics/economic-indicators/price-report" TargetMode="External" Type="http://schemas.openxmlformats.org/officeDocument/2006/relationships/hyperlink"/></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4.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5.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6.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2.png" Type="http://schemas.openxmlformats.org/officeDocument/2006/relationships/image"/><Relationship Id="rId4" Target="../media/image9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2.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jpeg" Type="http://schemas.openxmlformats.org/officeDocument/2006/relationships/image"/><Relationship Id="rId11" Target="../media/image109.jpeg" Type="http://schemas.openxmlformats.org/officeDocument/2006/relationships/image"/><Relationship Id="rId2" Target="../media/image9.png" Type="http://schemas.openxmlformats.org/officeDocument/2006/relationships/image"/><Relationship Id="rId3" Target="../media/image103.jpeg" Type="http://schemas.openxmlformats.org/officeDocument/2006/relationships/image"/><Relationship Id="rId4" Target="../media/image104.png" Type="http://schemas.openxmlformats.org/officeDocument/2006/relationships/image"/><Relationship Id="rId5" Target="../media/image105.jpeg" Type="http://schemas.openxmlformats.org/officeDocument/2006/relationships/image"/><Relationship Id="rId6" Target="../media/image70.png" Type="http://schemas.openxmlformats.org/officeDocument/2006/relationships/image"/><Relationship Id="rId7" Target="../media/image106.png" Type="http://schemas.openxmlformats.org/officeDocument/2006/relationships/image"/><Relationship Id="rId8" Target="../media/image69.png" Type="http://schemas.openxmlformats.org/officeDocument/2006/relationships/image"/><Relationship Id="rId9" Target="../media/image107.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researchgate.net/publication/340281012_E-AGRO_Intelligent_Chat-Bot_IoT_and_Artificial_Intelligence_to_Enhance_Farming_Industry" TargetMode="External" Type="http://schemas.openxmlformats.org/officeDocument/2006/relationships/hyperlink"/><Relationship Id="rId11" Target="https://doi.org/10.1016/j.jgr.2023.01.005" TargetMode="External" Type="http://schemas.openxmlformats.org/officeDocument/2006/relationships/hyperlink"/><Relationship Id="rId2" Target="../media/image9.png" Type="http://schemas.openxmlformats.org/officeDocument/2006/relationships/image"/><Relationship Id="rId3" Target="https://doi.org/10.1016/j.rsase.2021.100480" TargetMode="External" Type="http://schemas.openxmlformats.org/officeDocument/2006/relationships/hyperlink"/><Relationship Id="rId4" Target="https://www.researchgate.net/publication/340281012_E-AGRO_Intelligent_Chat-Bot_IoT_and_Artificial_Intelligence_to_Enhance_Farming_Industry" TargetMode="External" Type="http://schemas.openxmlformats.org/officeDocument/2006/relationships/hyperlink"/><Relationship Id="rId5" Target="https://doi.org/10.1016/j.atech.2024.100416" TargetMode="External" Type="http://schemas.openxmlformats.org/officeDocument/2006/relationships/hyperlink"/><Relationship Id="rId6" Target="https://doi.org/10.1016/j.atech.2024.100483" TargetMode="External" Type="http://schemas.openxmlformats.org/officeDocument/2006/relationships/hyperlink"/><Relationship Id="rId7" Target="https://doi.org/10.1016/j.compag.2020.105602" TargetMode="External" Type="http://schemas.openxmlformats.org/officeDocument/2006/relationships/hyperlink"/><Relationship Id="rId8" Target="https://doi.org/10.1016/j.compag.2024.109126" TargetMode="External" Type="http://schemas.openxmlformats.org/officeDocument/2006/relationships/hyperlink"/><Relationship Id="rId9" Target="https://doi.org/10.1016/j.jgr.2023.01.005" TargetMode="External" Type="http://schemas.openxmlformats.org/officeDocument/2006/relationships/hyperlink"/></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0.png" Type="http://schemas.openxmlformats.org/officeDocument/2006/relationships/image"/><Relationship Id="rId4" Target="https://www.kaggle.com/datasets/arjuntejaswi/plant-village" TargetMode="External" Type="http://schemas.openxmlformats.org/officeDocument/2006/relationships/hyperlink"/></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1.png" Type="http://schemas.openxmlformats.org/officeDocument/2006/relationships/image"/><Relationship Id="rId4" Target="../media/image1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3.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8.png" Type="http://schemas.openxmlformats.org/officeDocument/2006/relationships/image"/><Relationship Id="rId4" Target="../media/image119.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0.png" Type="http://schemas.openxmlformats.org/officeDocument/2006/relationships/image"/><Relationship Id="rId4" Target="../media/image121.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svg" Type="http://schemas.openxmlformats.org/officeDocument/2006/relationships/image"/><Relationship Id="rId4" Target="../media/image9.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1978999" y="2475006"/>
            <a:ext cx="5327926" cy="53279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0658" r="0" b="-12674"/>
              </a:stretch>
            </a:blipFill>
          </p:spPr>
        </p:sp>
      </p:grpSp>
      <p:sp>
        <p:nvSpPr>
          <p:cNvPr name="Freeform 7" id="7"/>
          <p:cNvSpPr/>
          <p:nvPr/>
        </p:nvSpPr>
        <p:spPr>
          <a:xfrm flipH="false" flipV="false" rot="557760">
            <a:off x="11254740" y="1554420"/>
            <a:ext cx="7264897" cy="6868630"/>
          </a:xfrm>
          <a:custGeom>
            <a:avLst/>
            <a:gdLst/>
            <a:ahLst/>
            <a:cxnLst/>
            <a:rect r="r" b="b" t="t" l="l"/>
            <a:pathLst>
              <a:path h="6868630" w="7264897">
                <a:moveTo>
                  <a:pt x="0" y="0"/>
                </a:moveTo>
                <a:lnTo>
                  <a:pt x="7264897" y="0"/>
                </a:lnTo>
                <a:lnTo>
                  <a:pt x="7264897" y="6868629"/>
                </a:lnTo>
                <a:lnTo>
                  <a:pt x="0" y="6868629"/>
                </a:lnTo>
                <a:lnTo>
                  <a:pt x="0" y="0"/>
                </a:lnTo>
                <a:close/>
              </a:path>
            </a:pathLst>
          </a:custGeom>
          <a:blipFill>
            <a:blip r:embed="rId3"/>
            <a:stretch>
              <a:fillRect l="0" t="0" r="0" b="0"/>
            </a:stretch>
          </a:blipFill>
        </p:spPr>
      </p:sp>
      <p:grpSp>
        <p:nvGrpSpPr>
          <p:cNvPr name="Group 8" id="8"/>
          <p:cNvGrpSpPr/>
          <p:nvPr/>
        </p:nvGrpSpPr>
        <p:grpSpPr>
          <a:xfrm rot="0">
            <a:off x="1227773" y="3734002"/>
            <a:ext cx="110236" cy="2818996"/>
            <a:chOff x="0" y="0"/>
            <a:chExt cx="26312" cy="672855"/>
          </a:xfrm>
        </p:grpSpPr>
        <p:sp>
          <p:nvSpPr>
            <p:cNvPr name="Freeform 9" id="9"/>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10" id="10"/>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749023" y="4070443"/>
            <a:ext cx="9162816" cy="1536653"/>
            <a:chOff x="0" y="0"/>
            <a:chExt cx="12217088" cy="2048871"/>
          </a:xfrm>
        </p:grpSpPr>
        <p:sp>
          <p:nvSpPr>
            <p:cNvPr name="TextBox 12" id="12"/>
            <p:cNvSpPr txBox="true"/>
            <p:nvPr/>
          </p:nvSpPr>
          <p:spPr>
            <a:xfrm rot="0">
              <a:off x="0" y="-191594"/>
              <a:ext cx="12217088" cy="2240465"/>
            </a:xfrm>
            <a:prstGeom prst="rect">
              <a:avLst/>
            </a:prstGeom>
          </p:spPr>
          <p:txBody>
            <a:bodyPr anchor="t" rtlCol="false" tIns="0" lIns="0" bIns="0" rIns="0">
              <a:spAutoFit/>
            </a:bodyPr>
            <a:lstStyle/>
            <a:p>
              <a:pPr algn="ctr">
                <a:lnSpc>
                  <a:spcPts val="13299"/>
                </a:lnSpc>
              </a:pPr>
              <a:r>
                <a:rPr lang="en-US" b="true" sz="9499" spc="1424">
                  <a:solidFill>
                    <a:srgbClr val="1C5739"/>
                  </a:solidFill>
                  <a:latin typeface="Codec Pro Ultra-Bold"/>
                  <a:ea typeface="Codec Pro Ultra-Bold"/>
                  <a:cs typeface="Codec Pro Ultra-Bold"/>
                  <a:sym typeface="Codec Pro Ultra-Bold"/>
                </a:rPr>
                <a:t>AGROFARMA</a:t>
              </a:r>
            </a:p>
          </p:txBody>
        </p:sp>
        <p:sp>
          <p:nvSpPr>
            <p:cNvPr name="Freeform 13" id="13"/>
            <p:cNvSpPr/>
            <p:nvPr/>
          </p:nvSpPr>
          <p:spPr>
            <a:xfrm flipH="false" flipV="false" rot="0">
              <a:off x="7058298"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99696" y="0"/>
              <a:ext cx="651503" cy="393342"/>
            </a:xfrm>
            <a:custGeom>
              <a:avLst/>
              <a:gdLst/>
              <a:ahLst/>
              <a:cxnLst/>
              <a:rect r="r" b="b" t="t" l="l"/>
              <a:pathLst>
                <a:path h="393342" w="651503">
                  <a:moveTo>
                    <a:pt x="0" y="0"/>
                  </a:moveTo>
                  <a:lnTo>
                    <a:pt x="651502" y="0"/>
                  </a:lnTo>
                  <a:lnTo>
                    <a:pt x="651502"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243472"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622609" y="770722"/>
              <a:ext cx="361008" cy="342046"/>
            </a:xfrm>
            <a:custGeom>
              <a:avLst/>
              <a:gdLst/>
              <a:ahLst/>
              <a:cxnLst/>
              <a:rect r="r" b="b" t="t" l="l"/>
              <a:pathLst>
                <a:path h="342046" w="361008">
                  <a:moveTo>
                    <a:pt x="0" y="0"/>
                  </a:moveTo>
                  <a:lnTo>
                    <a:pt x="361008" y="0"/>
                  </a:lnTo>
                  <a:lnTo>
                    <a:pt x="361008" y="342046"/>
                  </a:lnTo>
                  <a:lnTo>
                    <a:pt x="0" y="342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596064">
              <a:off x="1888801" y="759537"/>
              <a:ext cx="344579" cy="364417"/>
            </a:xfrm>
            <a:custGeom>
              <a:avLst/>
              <a:gdLst/>
              <a:ahLst/>
              <a:cxnLst/>
              <a:rect r="r" b="b" t="t" l="l"/>
              <a:pathLst>
                <a:path h="364417" w="344579">
                  <a:moveTo>
                    <a:pt x="0" y="0"/>
                  </a:moveTo>
                  <a:lnTo>
                    <a:pt x="344579" y="0"/>
                  </a:lnTo>
                  <a:lnTo>
                    <a:pt x="344579" y="364417"/>
                  </a:lnTo>
                  <a:lnTo>
                    <a:pt x="0" y="364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9764715">
              <a:off x="2988444" y="1377159"/>
              <a:ext cx="386109" cy="408338"/>
            </a:xfrm>
            <a:custGeom>
              <a:avLst/>
              <a:gdLst/>
              <a:ahLst/>
              <a:cxnLst/>
              <a:rect r="r" b="b" t="t" l="l"/>
              <a:pathLst>
                <a:path h="408338" w="386109">
                  <a:moveTo>
                    <a:pt x="0" y="0"/>
                  </a:moveTo>
                  <a:lnTo>
                    <a:pt x="386109" y="0"/>
                  </a:lnTo>
                  <a:lnTo>
                    <a:pt x="386109"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9764715">
              <a:off x="8229793" y="1377159"/>
              <a:ext cx="386109" cy="408338"/>
            </a:xfrm>
            <a:custGeom>
              <a:avLst/>
              <a:gdLst/>
              <a:ahLst/>
              <a:cxnLst/>
              <a:rect r="r" b="b" t="t" l="l"/>
              <a:pathLst>
                <a:path h="408338" w="386109">
                  <a:moveTo>
                    <a:pt x="0" y="0"/>
                  </a:moveTo>
                  <a:lnTo>
                    <a:pt x="386108" y="0"/>
                  </a:lnTo>
                  <a:lnTo>
                    <a:pt x="386108"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5400000">
              <a:off x="6345009" y="781716"/>
              <a:ext cx="339305" cy="358839"/>
            </a:xfrm>
            <a:custGeom>
              <a:avLst/>
              <a:gdLst/>
              <a:ahLst/>
              <a:cxnLst/>
              <a:rect r="r" b="b" t="t" l="l"/>
              <a:pathLst>
                <a:path h="358839" w="339305">
                  <a:moveTo>
                    <a:pt x="0" y="0"/>
                  </a:moveTo>
                  <a:lnTo>
                    <a:pt x="339305" y="0"/>
                  </a:lnTo>
                  <a:lnTo>
                    <a:pt x="339305" y="358840"/>
                  </a:lnTo>
                  <a:lnTo>
                    <a:pt x="0" y="358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21" id="21"/>
          <p:cNvSpPr txBox="true"/>
          <p:nvPr/>
        </p:nvSpPr>
        <p:spPr>
          <a:xfrm rot="0">
            <a:off x="1877161" y="5704577"/>
            <a:ext cx="9034679" cy="502919"/>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24-25J-193 </a:t>
            </a:r>
            <a:r>
              <a:rPr lang="en-US" sz="2700" spc="35" b="true">
                <a:solidFill>
                  <a:srgbClr val="49B847"/>
                </a:solidFill>
                <a:latin typeface="Codec Pro Bold"/>
                <a:ea typeface="Codec Pro Bold"/>
                <a:cs typeface="Codec Pro Bold"/>
                <a:sym typeface="Codec Pro Bold"/>
              </a:rPr>
              <a:t>|</a:t>
            </a:r>
            <a:r>
              <a:rPr lang="en-US" sz="2700" spc="35" b="true">
                <a:solidFill>
                  <a:srgbClr val="545454"/>
                </a:solidFill>
                <a:latin typeface="Codec Pro Bold"/>
                <a:ea typeface="Codec Pro Bold"/>
                <a:cs typeface="Codec Pro Bold"/>
                <a:sym typeface="Codec Pro Bold"/>
              </a:rPr>
              <a:t> AI-Based Data-Driven Agriculture System</a:t>
            </a:r>
          </a:p>
        </p:txBody>
      </p:sp>
      <p:grpSp>
        <p:nvGrpSpPr>
          <p:cNvPr name="Group 22" id="22"/>
          <p:cNvGrpSpPr/>
          <p:nvPr/>
        </p:nvGrpSpPr>
        <p:grpSpPr>
          <a:xfrm rot="0">
            <a:off x="1749023" y="9057374"/>
            <a:ext cx="12533797" cy="835251"/>
            <a:chOff x="0" y="0"/>
            <a:chExt cx="16711730" cy="1113667"/>
          </a:xfrm>
        </p:grpSpPr>
        <p:sp>
          <p:nvSpPr>
            <p:cNvPr name="Freeform 23" id="23"/>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10"/>
              <a:stretch>
                <a:fillRect l="0" t="0" r="0" b="0"/>
              </a:stretch>
            </a:blipFill>
          </p:spPr>
        </p:sp>
        <p:sp>
          <p:nvSpPr>
            <p:cNvPr name="TextBox 24" id="24"/>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Sri Lanka Institute of Information Technology</a:t>
              </a:r>
            </a:p>
          </p:txBody>
        </p:sp>
      </p:grpSp>
      <p:sp>
        <p:nvSpPr>
          <p:cNvPr name="TextBox 25" id="25"/>
          <p:cNvSpPr txBox="true"/>
          <p:nvPr/>
        </p:nvSpPr>
        <p:spPr>
          <a:xfrm rot="0">
            <a:off x="1978364" y="847725"/>
            <a:ext cx="6999599" cy="979602"/>
          </a:xfrm>
          <a:prstGeom prst="rect">
            <a:avLst/>
          </a:prstGeom>
        </p:spPr>
        <p:txBody>
          <a:bodyPr anchor="t" rtlCol="false" tIns="0" lIns="0" bIns="0" rIns="0">
            <a:spAutoFit/>
          </a:bodyPr>
          <a:lstStyle/>
          <a:p>
            <a:pPr algn="ctr">
              <a:lnSpc>
                <a:spcPts val="7279"/>
              </a:lnSpc>
            </a:pPr>
            <a:r>
              <a:rPr lang="en-US" sz="5199" b="true">
                <a:solidFill>
                  <a:srgbClr val="545454"/>
                </a:solidFill>
                <a:latin typeface="Codec Pro Bold"/>
                <a:ea typeface="Codec Pro Bold"/>
                <a:cs typeface="Codec Pro Bold"/>
                <a:sym typeface="Codec Pro Bold"/>
              </a:rPr>
              <a:t>Proposal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1" id="11"/>
          <p:cNvSpPr txBox="true"/>
          <p:nvPr/>
        </p:nvSpPr>
        <p:spPr>
          <a:xfrm rot="0">
            <a:off x="2294558" y="2858413"/>
            <a:ext cx="15093334" cy="3839599"/>
          </a:xfrm>
          <a:prstGeom prst="rect">
            <a:avLst/>
          </a:prstGeom>
        </p:spPr>
        <p:txBody>
          <a:bodyPr anchor="t" rtlCol="false" tIns="0" lIns="0" bIns="0" rIns="0">
            <a:spAutoFit/>
          </a:bodyPr>
          <a:lstStyle/>
          <a:p>
            <a:pPr algn="ctr">
              <a:lnSpc>
                <a:spcPts val="3883"/>
              </a:lnSpc>
            </a:pPr>
          </a:p>
          <a:p>
            <a:pPr algn="ctr">
              <a:lnSpc>
                <a:spcPts val="4614"/>
              </a:lnSpc>
            </a:pPr>
            <a:r>
              <a:rPr lang="en-US" sz="3296" b="true">
                <a:solidFill>
                  <a:srgbClr val="545454"/>
                </a:solidFill>
                <a:latin typeface="Canva Sans Bold"/>
                <a:ea typeface="Canva Sans Bold"/>
                <a:cs typeface="Canva Sans Bold"/>
                <a:sym typeface="Canva Sans Bold"/>
              </a:rPr>
              <a:t>Core Issue:</a:t>
            </a:r>
          </a:p>
          <a:p>
            <a:pPr algn="ctr">
              <a:lnSpc>
                <a:spcPts val="4614"/>
              </a:lnSpc>
            </a:pPr>
          </a:p>
          <a:p>
            <a:pPr algn="ctr">
              <a:lnSpc>
                <a:spcPts val="4614"/>
              </a:lnSpc>
            </a:pPr>
            <a:r>
              <a:rPr lang="en-US" sz="3296">
                <a:solidFill>
                  <a:srgbClr val="545454"/>
                </a:solidFill>
                <a:latin typeface="Canva Sans"/>
                <a:ea typeface="Canva Sans"/>
                <a:cs typeface="Canva Sans"/>
                <a:sym typeface="Canva Sans"/>
              </a:rPr>
              <a:t>Farmers often face financial losses due to ineffective storage methods and poor transportation choices, which can result in spoilage, increased costs, and reduced profit margins.</a:t>
            </a:r>
          </a:p>
          <a:p>
            <a:pPr algn="ctr">
              <a:lnSpc>
                <a:spcPts val="388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3110726" y="1353233"/>
            <a:ext cx="13531343" cy="3930991"/>
          </a:xfrm>
          <a:prstGeom prst="rect">
            <a:avLst/>
          </a:prstGeom>
        </p:spPr>
        <p:txBody>
          <a:bodyPr anchor="t" rtlCol="false" tIns="0" lIns="0" bIns="0" rIns="0">
            <a:spAutoFit/>
          </a:bodyPr>
          <a:lstStyle/>
          <a:p>
            <a:pPr algn="ctr">
              <a:lnSpc>
                <a:spcPts val="6082"/>
              </a:lnSpc>
            </a:pPr>
            <a:r>
              <a:rPr lang="en-US" sz="4344" b="true">
                <a:solidFill>
                  <a:srgbClr val="545454"/>
                </a:solidFill>
                <a:latin typeface="Canva Sans Bold"/>
                <a:ea typeface="Canva Sans Bold"/>
                <a:cs typeface="Canva Sans Bold"/>
                <a:sym typeface="Canva Sans Bold"/>
              </a:rPr>
              <a:t>Main Objective </a:t>
            </a:r>
          </a:p>
          <a:p>
            <a:pPr algn="ctr">
              <a:lnSpc>
                <a:spcPts val="6082"/>
              </a:lnSpc>
            </a:pPr>
          </a:p>
          <a:p>
            <a:pPr algn="ctr">
              <a:lnSpc>
                <a:spcPts val="4729"/>
              </a:lnSpc>
            </a:pPr>
            <a:r>
              <a:rPr lang="en-US" sz="3378" b="true">
                <a:solidFill>
                  <a:srgbClr val="545454"/>
                </a:solidFill>
                <a:latin typeface="Canva Sans Bold"/>
                <a:ea typeface="Canva Sans Bold"/>
                <a:cs typeface="Canva Sans Bold"/>
                <a:sym typeface="Canva Sans Bold"/>
              </a:rPr>
              <a:t>To introduce an innovative model that integrates crop price forecasting with profit and loss analysis based on transportation modes and storage conditions.</a:t>
            </a:r>
          </a:p>
          <a:p>
            <a:pPr algn="ctr">
              <a:lnSpc>
                <a:spcPts val="4729"/>
              </a:lnSpc>
            </a:pPr>
          </a:p>
        </p:txBody>
      </p:sp>
      <p:sp>
        <p:nvSpPr>
          <p:cNvPr name="TextBox 11" id="11"/>
          <p:cNvSpPr txBox="true"/>
          <p:nvPr/>
        </p:nvSpPr>
        <p:spPr>
          <a:xfrm rot="0">
            <a:off x="4837746" y="5162458"/>
            <a:ext cx="10443518" cy="3765947"/>
          </a:xfrm>
          <a:prstGeom prst="rect">
            <a:avLst/>
          </a:prstGeom>
        </p:spPr>
        <p:txBody>
          <a:bodyPr anchor="t" rtlCol="false" tIns="0" lIns="0" bIns="0" rIns="0">
            <a:spAutoFit/>
          </a:bodyPr>
          <a:lstStyle/>
          <a:p>
            <a:pPr algn="ctr">
              <a:lnSpc>
                <a:spcPts val="5225"/>
              </a:lnSpc>
            </a:pPr>
            <a:r>
              <a:rPr lang="en-US" sz="3732" b="true">
                <a:solidFill>
                  <a:srgbClr val="545454"/>
                </a:solidFill>
                <a:latin typeface="Canva Sans Bold"/>
                <a:ea typeface="Canva Sans Bold"/>
                <a:cs typeface="Canva Sans Bold"/>
                <a:sym typeface="Canva Sans Bold"/>
              </a:rPr>
              <a:t>Sub - Objectives</a:t>
            </a:r>
          </a:p>
          <a:p>
            <a:pPr algn="ctr">
              <a:lnSpc>
                <a:spcPts val="4805"/>
              </a:lnSpc>
            </a:pP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enhance decision-making for farmers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optimize profit margins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reduce financial risks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improve supply chain efficiency</a:t>
            </a:r>
            <a:r>
              <a:rPr lang="en-US" sz="3432">
                <a:solidFill>
                  <a:srgbClr val="545454"/>
                </a:solidFill>
                <a:latin typeface="Canva Sans"/>
                <a:ea typeface="Canva Sans"/>
                <a:cs typeface="Canva Sans"/>
                <a:sym typeface="Canva Sans"/>
              </a:rPr>
              <a:t> </a:t>
            </a:r>
          </a:p>
          <a:p>
            <a:pPr algn="ctr">
              <a:lnSpc>
                <a:spcPts val="15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11390" y="2452861"/>
            <a:ext cx="15284226" cy="6604513"/>
          </a:xfrm>
          <a:custGeom>
            <a:avLst/>
            <a:gdLst/>
            <a:ahLst/>
            <a:cxnLst/>
            <a:rect r="r" b="b" t="t" l="l"/>
            <a:pathLst>
              <a:path h="6604513" w="15284226">
                <a:moveTo>
                  <a:pt x="0" y="0"/>
                </a:moveTo>
                <a:lnTo>
                  <a:pt x="15284225" y="0"/>
                </a:lnTo>
                <a:lnTo>
                  <a:pt x="15284225" y="6604513"/>
                </a:lnTo>
                <a:lnTo>
                  <a:pt x="0" y="6604513"/>
                </a:lnTo>
                <a:lnTo>
                  <a:pt x="0" y="0"/>
                </a:lnTo>
                <a:close/>
              </a:path>
            </a:pathLst>
          </a:custGeom>
          <a:blipFill>
            <a:blip r:embed="rId3"/>
            <a:stretch>
              <a:fillRect l="0" t="-1535"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265342"/>
            <a:ext cx="6123740" cy="2878158"/>
          </a:xfrm>
          <a:custGeom>
            <a:avLst/>
            <a:gdLst/>
            <a:ahLst/>
            <a:cxnLst/>
            <a:rect r="r" b="b" t="t" l="l"/>
            <a:pathLst>
              <a:path h="2878158" w="6123740">
                <a:moveTo>
                  <a:pt x="0" y="0"/>
                </a:moveTo>
                <a:lnTo>
                  <a:pt x="6123740" y="0"/>
                </a:lnTo>
                <a:lnTo>
                  <a:pt x="6123740" y="2878158"/>
                </a:lnTo>
                <a:lnTo>
                  <a:pt x="0" y="2878158"/>
                </a:lnTo>
                <a:lnTo>
                  <a:pt x="0" y="0"/>
                </a:lnTo>
                <a:close/>
              </a:path>
            </a:pathLst>
          </a:custGeom>
          <a:blipFill>
            <a:blip r:embed="rId3"/>
            <a:stretch>
              <a:fillRect l="0" t="0" r="0" b="0"/>
            </a:stretch>
          </a:blipFill>
        </p:spPr>
      </p:sp>
      <p:sp>
        <p:nvSpPr>
          <p:cNvPr name="Freeform 10" id="10"/>
          <p:cNvSpPr/>
          <p:nvPr/>
        </p:nvSpPr>
        <p:spPr>
          <a:xfrm flipH="false" flipV="false" rot="0">
            <a:off x="2129401" y="5736562"/>
            <a:ext cx="6687716" cy="2727750"/>
          </a:xfrm>
          <a:custGeom>
            <a:avLst/>
            <a:gdLst/>
            <a:ahLst/>
            <a:cxnLst/>
            <a:rect r="r" b="b" t="t" l="l"/>
            <a:pathLst>
              <a:path h="2727750" w="6687716">
                <a:moveTo>
                  <a:pt x="0" y="0"/>
                </a:moveTo>
                <a:lnTo>
                  <a:pt x="6687716" y="0"/>
                </a:lnTo>
                <a:lnTo>
                  <a:pt x="6687716" y="2727750"/>
                </a:lnTo>
                <a:lnTo>
                  <a:pt x="0" y="2727750"/>
                </a:lnTo>
                <a:lnTo>
                  <a:pt x="0" y="0"/>
                </a:lnTo>
                <a:close/>
              </a:path>
            </a:pathLst>
          </a:custGeom>
          <a:blipFill>
            <a:blip r:embed="rId4"/>
            <a:stretch>
              <a:fillRect l="0" t="-260" r="0" b="-260"/>
            </a:stretch>
          </a:blipFill>
        </p:spPr>
      </p:sp>
      <p:sp>
        <p:nvSpPr>
          <p:cNvPr name="Freeform 11" id="11"/>
          <p:cNvSpPr/>
          <p:nvPr/>
        </p:nvSpPr>
        <p:spPr>
          <a:xfrm flipH="false" flipV="false" rot="0">
            <a:off x="9376100" y="2487376"/>
            <a:ext cx="7761098" cy="2493253"/>
          </a:xfrm>
          <a:custGeom>
            <a:avLst/>
            <a:gdLst/>
            <a:ahLst/>
            <a:cxnLst/>
            <a:rect r="r" b="b" t="t" l="l"/>
            <a:pathLst>
              <a:path h="2493253" w="7761098">
                <a:moveTo>
                  <a:pt x="0" y="0"/>
                </a:moveTo>
                <a:lnTo>
                  <a:pt x="7761097" y="0"/>
                </a:lnTo>
                <a:lnTo>
                  <a:pt x="7761097" y="2493252"/>
                </a:lnTo>
                <a:lnTo>
                  <a:pt x="0" y="2493252"/>
                </a:lnTo>
                <a:lnTo>
                  <a:pt x="0" y="0"/>
                </a:lnTo>
                <a:close/>
              </a:path>
            </a:pathLst>
          </a:custGeom>
          <a:blipFill>
            <a:blip r:embed="rId5"/>
            <a:stretch>
              <a:fillRect l="0" t="0" r="0" b="0"/>
            </a:stretch>
          </a:blipFill>
        </p:spPr>
      </p:sp>
      <p:sp>
        <p:nvSpPr>
          <p:cNvPr name="Freeform 12" id="12"/>
          <p:cNvSpPr/>
          <p:nvPr/>
        </p:nvSpPr>
        <p:spPr>
          <a:xfrm flipH="false" flipV="false" rot="0">
            <a:off x="10452997" y="5471327"/>
            <a:ext cx="5916588" cy="3512974"/>
          </a:xfrm>
          <a:custGeom>
            <a:avLst/>
            <a:gdLst/>
            <a:ahLst/>
            <a:cxnLst/>
            <a:rect r="r" b="b" t="t" l="l"/>
            <a:pathLst>
              <a:path h="3512974" w="5916588">
                <a:moveTo>
                  <a:pt x="0" y="0"/>
                </a:moveTo>
                <a:lnTo>
                  <a:pt x="5916588" y="0"/>
                </a:lnTo>
                <a:lnTo>
                  <a:pt x="5916588" y="3512974"/>
                </a:lnTo>
                <a:lnTo>
                  <a:pt x="0" y="3512974"/>
                </a:lnTo>
                <a:lnTo>
                  <a:pt x="0" y="0"/>
                </a:lnTo>
                <a:close/>
              </a:path>
            </a:pathLst>
          </a:custGeom>
          <a:blipFill>
            <a:blip r:embed="rId6"/>
            <a:stretch>
              <a:fillRect l="0" t="0" r="0" b="0"/>
            </a:stretch>
          </a:blipFill>
        </p:spPr>
      </p:sp>
      <p:sp>
        <p:nvSpPr>
          <p:cNvPr name="TextBox 13" id="13"/>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4" id="14"/>
          <p:cNvSpPr txBox="true"/>
          <p:nvPr/>
        </p:nvSpPr>
        <p:spPr>
          <a:xfrm rot="0">
            <a:off x="2129401" y="847725"/>
            <a:ext cx="617315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 </a:t>
            </a:r>
          </a:p>
        </p:txBody>
      </p:sp>
      <p:sp>
        <p:nvSpPr>
          <p:cNvPr name="TextBox 15" id="15"/>
          <p:cNvSpPr txBox="true"/>
          <p:nvPr/>
        </p:nvSpPr>
        <p:spPr>
          <a:xfrm rot="0">
            <a:off x="8302554" y="920474"/>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DATA COLLECTION </a:t>
            </a:r>
          </a:p>
        </p:txBody>
      </p:sp>
      <p:sp>
        <p:nvSpPr>
          <p:cNvPr name="Freeform 16" id="16"/>
          <p:cNvSpPr/>
          <p:nvPr/>
        </p:nvSpPr>
        <p:spPr>
          <a:xfrm flipH="false" flipV="false" rot="0">
            <a:off x="2281801" y="2417742"/>
            <a:ext cx="6123740" cy="2878158"/>
          </a:xfrm>
          <a:custGeom>
            <a:avLst/>
            <a:gdLst/>
            <a:ahLst/>
            <a:cxnLst/>
            <a:rect r="r" b="b" t="t" l="l"/>
            <a:pathLst>
              <a:path h="2878158" w="6123740">
                <a:moveTo>
                  <a:pt x="0" y="0"/>
                </a:moveTo>
                <a:lnTo>
                  <a:pt x="6123740" y="0"/>
                </a:lnTo>
                <a:lnTo>
                  <a:pt x="6123740" y="2878158"/>
                </a:lnTo>
                <a:lnTo>
                  <a:pt x="0" y="2878158"/>
                </a:lnTo>
                <a:lnTo>
                  <a:pt x="0" y="0"/>
                </a:lnTo>
                <a:close/>
              </a:path>
            </a:pathLst>
          </a:custGeom>
          <a:blipFill>
            <a:blip r:embed="rId3"/>
            <a:stretch>
              <a:fillRect l="0" t="0" r="0" b="0"/>
            </a:stretch>
          </a:blipFill>
        </p:spPr>
      </p:sp>
      <p:sp>
        <p:nvSpPr>
          <p:cNvPr name="TextBox 17" id="17"/>
          <p:cNvSpPr txBox="true"/>
          <p:nvPr/>
        </p:nvSpPr>
        <p:spPr>
          <a:xfrm rot="0">
            <a:off x="2816212" y="8631241"/>
            <a:ext cx="5054918"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Department Of Census And Statistics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215977" y="2121251"/>
            <a:ext cx="7247071" cy="6790510"/>
          </a:xfrm>
          <a:custGeom>
            <a:avLst/>
            <a:gdLst/>
            <a:ahLst/>
            <a:cxnLst/>
            <a:rect r="r" b="b" t="t" l="l"/>
            <a:pathLst>
              <a:path h="6790510" w="7247071">
                <a:moveTo>
                  <a:pt x="0" y="0"/>
                </a:moveTo>
                <a:lnTo>
                  <a:pt x="7247072" y="0"/>
                </a:lnTo>
                <a:lnTo>
                  <a:pt x="7247072" y="6790510"/>
                </a:lnTo>
                <a:lnTo>
                  <a:pt x="0" y="6790510"/>
                </a:lnTo>
                <a:lnTo>
                  <a:pt x="0" y="0"/>
                </a:lnTo>
                <a:close/>
              </a:path>
            </a:pathLst>
          </a:custGeom>
          <a:blipFill>
            <a:blip r:embed="rId3"/>
            <a:stretch>
              <a:fillRect l="-291"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617315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 </a:t>
            </a:r>
          </a:p>
        </p:txBody>
      </p:sp>
      <p:sp>
        <p:nvSpPr>
          <p:cNvPr name="TextBox 12" id="12"/>
          <p:cNvSpPr txBox="true"/>
          <p:nvPr/>
        </p:nvSpPr>
        <p:spPr>
          <a:xfrm rot="0">
            <a:off x="8302554" y="920474"/>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DATA EXTRACTION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841031"/>
            <a:ext cx="15349796" cy="4604939"/>
          </a:xfrm>
          <a:custGeom>
            <a:avLst/>
            <a:gdLst/>
            <a:ahLst/>
            <a:cxnLst/>
            <a:rect r="r" b="b" t="t" l="l"/>
            <a:pathLst>
              <a:path h="4604939" w="15349796">
                <a:moveTo>
                  <a:pt x="0" y="0"/>
                </a:moveTo>
                <a:lnTo>
                  <a:pt x="15349796" y="0"/>
                </a:lnTo>
                <a:lnTo>
                  <a:pt x="15349796" y="4604938"/>
                </a:lnTo>
                <a:lnTo>
                  <a:pt x="0" y="4604938"/>
                </a:lnTo>
                <a:lnTo>
                  <a:pt x="0" y="0"/>
                </a:lnTo>
                <a:close/>
              </a:path>
            </a:pathLst>
          </a:custGeom>
          <a:blipFill>
            <a:blip r:embed="rId3"/>
            <a:stretch>
              <a:fillRect l="0" t="0" r="0" b="0"/>
            </a:stretch>
          </a:blipFill>
        </p:spPr>
      </p:sp>
      <p:sp>
        <p:nvSpPr>
          <p:cNvPr name="TextBox 10" id="10"/>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521361" y="1820545"/>
            <a:ext cx="12764801" cy="7068509"/>
          </a:xfrm>
          <a:custGeom>
            <a:avLst/>
            <a:gdLst/>
            <a:ahLst/>
            <a:cxnLst/>
            <a:rect r="r" b="b" t="t" l="l"/>
            <a:pathLst>
              <a:path h="7068509" w="12764801">
                <a:moveTo>
                  <a:pt x="0" y="0"/>
                </a:moveTo>
                <a:lnTo>
                  <a:pt x="12764801" y="0"/>
                </a:lnTo>
                <a:lnTo>
                  <a:pt x="12764801" y="7068509"/>
                </a:lnTo>
                <a:lnTo>
                  <a:pt x="0" y="7068509"/>
                </a:lnTo>
                <a:lnTo>
                  <a:pt x="0" y="0"/>
                </a:lnTo>
                <a:close/>
              </a:path>
            </a:pathLst>
          </a:custGeom>
          <a:blipFill>
            <a:blip r:embed="rId3"/>
            <a:stretch>
              <a:fillRect l="0" t="0" r="0" b="0"/>
            </a:stretch>
          </a:blipFill>
        </p:spPr>
      </p:sp>
      <p:sp>
        <p:nvSpPr>
          <p:cNvPr name="TextBox 10" id="10"/>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81345" y="2126559"/>
            <a:ext cx="11725310" cy="6624800"/>
          </a:xfrm>
          <a:custGeom>
            <a:avLst/>
            <a:gdLst/>
            <a:ahLst/>
            <a:cxnLst/>
            <a:rect r="r" b="b" t="t" l="l"/>
            <a:pathLst>
              <a:path h="6624800" w="11725310">
                <a:moveTo>
                  <a:pt x="0" y="0"/>
                </a:moveTo>
                <a:lnTo>
                  <a:pt x="11725310" y="0"/>
                </a:lnTo>
                <a:lnTo>
                  <a:pt x="11725310" y="6624801"/>
                </a:lnTo>
                <a:lnTo>
                  <a:pt x="0" y="6624801"/>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58080"/>
            <a:ext cx="14589967" cy="5088251"/>
          </a:xfrm>
          <a:custGeom>
            <a:avLst/>
            <a:gdLst/>
            <a:ahLst/>
            <a:cxnLst/>
            <a:rect r="r" b="b" t="t" l="l"/>
            <a:pathLst>
              <a:path h="5088251" w="14589967">
                <a:moveTo>
                  <a:pt x="0" y="0"/>
                </a:moveTo>
                <a:lnTo>
                  <a:pt x="14589967" y="0"/>
                </a:lnTo>
                <a:lnTo>
                  <a:pt x="14589967" y="5088251"/>
                </a:lnTo>
                <a:lnTo>
                  <a:pt x="0" y="5088251"/>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7519706" y="7374931"/>
            <a:ext cx="3700973" cy="322795"/>
          </a:xfrm>
          <a:prstGeom prst="rect">
            <a:avLst/>
          </a:prstGeom>
        </p:spPr>
        <p:txBody>
          <a:bodyPr anchor="t" rtlCol="false" tIns="0" lIns="0" bIns="0" rIns="0">
            <a:spAutoFit/>
          </a:bodyPr>
          <a:lstStyle/>
          <a:p>
            <a:pPr algn="ctr">
              <a:lnSpc>
                <a:spcPts val="2748"/>
              </a:lnSpc>
              <a:spcBef>
                <a:spcPct val="0"/>
              </a:spcBef>
            </a:pPr>
            <a:r>
              <a:rPr lang="en-US" sz="2114">
                <a:solidFill>
                  <a:srgbClr val="FFFFFF"/>
                </a:solidFill>
                <a:latin typeface="Open Sauce"/>
                <a:ea typeface="Open Sauce"/>
                <a:cs typeface="Open Sauce"/>
                <a:sym typeface="Open Sauce"/>
              </a:rPr>
              <a:t>One</a:t>
            </a:r>
            <a:r>
              <a:rPr lang="en-US" sz="2114">
                <a:solidFill>
                  <a:srgbClr val="000000"/>
                </a:solidFill>
                <a:latin typeface="Open Sauce"/>
                <a:ea typeface="Open Sauce"/>
                <a:cs typeface="Open Sauce"/>
                <a:sym typeface="Open Sauce"/>
              </a:rPr>
              <a:t>One Hot Encoding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300077" y="2495309"/>
            <a:ext cx="14959223" cy="4057689"/>
          </a:xfrm>
          <a:custGeom>
            <a:avLst/>
            <a:gdLst/>
            <a:ahLst/>
            <a:cxnLst/>
            <a:rect r="r" b="b" t="t" l="l"/>
            <a:pathLst>
              <a:path h="4057689" w="14959223">
                <a:moveTo>
                  <a:pt x="0" y="0"/>
                </a:moveTo>
                <a:lnTo>
                  <a:pt x="14959223" y="0"/>
                </a:lnTo>
                <a:lnTo>
                  <a:pt x="14959223" y="4057689"/>
                </a:lnTo>
                <a:lnTo>
                  <a:pt x="0" y="4057689"/>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7519706" y="7374931"/>
            <a:ext cx="3700973" cy="325571"/>
          </a:xfrm>
          <a:prstGeom prst="rect">
            <a:avLst/>
          </a:prstGeom>
        </p:spPr>
        <p:txBody>
          <a:bodyPr anchor="t" rtlCol="false" tIns="0" lIns="0" bIns="0" rIns="0">
            <a:spAutoFit/>
          </a:bodyPr>
          <a:lstStyle/>
          <a:p>
            <a:pPr algn="ctr">
              <a:lnSpc>
                <a:spcPts val="2748"/>
              </a:lnSpc>
              <a:spcBef>
                <a:spcPct val="0"/>
              </a:spcBef>
            </a:pPr>
            <a:r>
              <a:rPr lang="en-US" sz="2114">
                <a:solidFill>
                  <a:srgbClr val="000000"/>
                </a:solidFill>
                <a:latin typeface="Open Sauce"/>
                <a:ea typeface="Open Sauce"/>
                <a:cs typeface="Open Sauce"/>
                <a:sym typeface="Open Sauce"/>
              </a:rPr>
              <a:t>MinMaxScaler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723848"/>
            <a:ext cx="2322821" cy="23228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633" r="-14645" b="-70334"/>
              </a:stretch>
            </a:blipFill>
            <a:ln w="38100" cap="sq">
              <a:solidFill>
                <a:srgbClr val="1C5739"/>
              </a:solidFill>
              <a:prstDash val="solid"/>
              <a:miter/>
            </a:ln>
          </p:spPr>
        </p:sp>
      </p:grpSp>
      <p:grpSp>
        <p:nvGrpSpPr>
          <p:cNvPr name="Group 10" id="10"/>
          <p:cNvGrpSpPr/>
          <p:nvPr/>
        </p:nvGrpSpPr>
        <p:grpSpPr>
          <a:xfrm rot="0">
            <a:off x="15602250" y="1827327"/>
            <a:ext cx="1657050" cy="16570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38100" cap="sq">
              <a:solidFill>
                <a:srgbClr val="1C5739"/>
              </a:solidFill>
              <a:prstDash val="solid"/>
              <a:miter/>
            </a:ln>
          </p:spPr>
        </p:sp>
      </p:grpSp>
      <p:grpSp>
        <p:nvGrpSpPr>
          <p:cNvPr name="Group 12" id="12"/>
          <p:cNvGrpSpPr/>
          <p:nvPr/>
        </p:nvGrpSpPr>
        <p:grpSpPr>
          <a:xfrm rot="0">
            <a:off x="15602250" y="5542658"/>
            <a:ext cx="1657050" cy="1657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6590" r="0" b="-28696"/>
              </a:stretch>
            </a:blipFill>
            <a:ln w="38100" cap="sq">
              <a:solidFill>
                <a:srgbClr val="1C5739"/>
              </a:solidFill>
              <a:prstDash val="solid"/>
              <a:miter/>
            </a:ln>
          </p:spPr>
        </p:sp>
      </p:grpSp>
      <p:grpSp>
        <p:nvGrpSpPr>
          <p:cNvPr name="Group 14" id="14"/>
          <p:cNvGrpSpPr/>
          <p:nvPr/>
        </p:nvGrpSpPr>
        <p:grpSpPr>
          <a:xfrm rot="0">
            <a:off x="2129401" y="5541362"/>
            <a:ext cx="2322821" cy="232282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13942" b="-13942"/>
              </a:stretch>
            </a:blipFill>
            <a:ln w="38100" cap="sq">
              <a:solidFill>
                <a:srgbClr val="1C5739"/>
              </a:solidFill>
              <a:prstDash val="solid"/>
              <a:miter/>
            </a:ln>
          </p:spPr>
        </p:sp>
      </p:grpSp>
      <p:grpSp>
        <p:nvGrpSpPr>
          <p:cNvPr name="Group 16" id="16"/>
          <p:cNvGrpSpPr/>
          <p:nvPr/>
        </p:nvGrpSpPr>
        <p:grpSpPr>
          <a:xfrm rot="0">
            <a:off x="15602250" y="3684993"/>
            <a:ext cx="1657050" cy="16570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38100" cap="sq">
              <a:solidFill>
                <a:srgbClr val="1C5739"/>
              </a:solidFill>
              <a:prstDash val="solid"/>
              <a:miter/>
            </a:ln>
          </p:spPr>
        </p:sp>
      </p:grpSp>
      <p:grpSp>
        <p:nvGrpSpPr>
          <p:cNvPr name="Group 18" id="18"/>
          <p:cNvGrpSpPr/>
          <p:nvPr/>
        </p:nvGrpSpPr>
        <p:grpSpPr>
          <a:xfrm rot="0">
            <a:off x="15602250" y="7400324"/>
            <a:ext cx="1657050" cy="1657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06" t="0" r="-706" b="-30435"/>
              </a:stretch>
            </a:blipFill>
            <a:ln w="38100" cap="sq">
              <a:solidFill>
                <a:srgbClr val="1C5739"/>
              </a:solidFill>
              <a:prstDash val="solid"/>
              <a:miter/>
            </a:ln>
          </p:spPr>
        </p:sp>
      </p:grpSp>
      <p:grpSp>
        <p:nvGrpSpPr>
          <p:cNvPr name="Group 20" id="20"/>
          <p:cNvGrpSpPr/>
          <p:nvPr/>
        </p:nvGrpSpPr>
        <p:grpSpPr>
          <a:xfrm rot="0">
            <a:off x="1749023" y="9057374"/>
            <a:ext cx="12533797" cy="835251"/>
            <a:chOff x="0" y="0"/>
            <a:chExt cx="16711730" cy="1113667"/>
          </a:xfrm>
        </p:grpSpPr>
        <p:sp>
          <p:nvSpPr>
            <p:cNvPr name="Freeform 21" id="21"/>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8"/>
              <a:stretch>
                <a:fillRect l="0" t="0" r="0" b="0"/>
              </a:stretch>
            </a:blipFill>
          </p:spPr>
        </p:sp>
        <p:sp>
          <p:nvSpPr>
            <p:cNvPr name="TextBox 22" id="22"/>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Sri Lanka Institute of Information Technology</a:t>
              </a:r>
            </a:p>
          </p:txBody>
        </p:sp>
      </p:grpSp>
      <p:grpSp>
        <p:nvGrpSpPr>
          <p:cNvPr name="Group 23" id="23"/>
          <p:cNvGrpSpPr/>
          <p:nvPr/>
        </p:nvGrpSpPr>
        <p:grpSpPr>
          <a:xfrm rot="0">
            <a:off x="9831079" y="2476421"/>
            <a:ext cx="91949" cy="5953354"/>
            <a:chOff x="0" y="0"/>
            <a:chExt cx="21947" cy="1420982"/>
          </a:xfrm>
        </p:grpSpPr>
        <p:sp>
          <p:nvSpPr>
            <p:cNvPr name="Freeform 24" id="24"/>
            <p:cNvSpPr/>
            <p:nvPr/>
          </p:nvSpPr>
          <p:spPr>
            <a:xfrm flipH="false" flipV="false" rot="0">
              <a:off x="0" y="0"/>
              <a:ext cx="21947" cy="1420982"/>
            </a:xfrm>
            <a:custGeom>
              <a:avLst/>
              <a:gdLst/>
              <a:ahLst/>
              <a:cxnLst/>
              <a:rect r="r" b="b" t="t" l="l"/>
              <a:pathLst>
                <a:path h="1420982" w="21947">
                  <a:moveTo>
                    <a:pt x="10973" y="0"/>
                  </a:moveTo>
                  <a:lnTo>
                    <a:pt x="10973" y="0"/>
                  </a:lnTo>
                  <a:cubicBezTo>
                    <a:pt x="13884" y="0"/>
                    <a:pt x="16675" y="1156"/>
                    <a:pt x="18733" y="3214"/>
                  </a:cubicBezTo>
                  <a:cubicBezTo>
                    <a:pt x="20791" y="5272"/>
                    <a:pt x="21947" y="8063"/>
                    <a:pt x="21947" y="10973"/>
                  </a:cubicBezTo>
                  <a:lnTo>
                    <a:pt x="21947" y="1410009"/>
                  </a:lnTo>
                  <a:cubicBezTo>
                    <a:pt x="21947" y="1416069"/>
                    <a:pt x="17034" y="1420982"/>
                    <a:pt x="10973" y="1420982"/>
                  </a:cubicBezTo>
                  <a:lnTo>
                    <a:pt x="10973" y="1420982"/>
                  </a:lnTo>
                  <a:cubicBezTo>
                    <a:pt x="4913" y="1420982"/>
                    <a:pt x="0" y="1416069"/>
                    <a:pt x="0" y="1410009"/>
                  </a:cubicBezTo>
                  <a:lnTo>
                    <a:pt x="0" y="10973"/>
                  </a:lnTo>
                  <a:cubicBezTo>
                    <a:pt x="0" y="4913"/>
                    <a:pt x="4913" y="0"/>
                    <a:pt x="10973" y="0"/>
                  </a:cubicBezTo>
                  <a:close/>
                </a:path>
              </a:pathLst>
            </a:custGeom>
            <a:solidFill>
              <a:srgbClr val="1C5739">
                <a:alpha val="60000"/>
              </a:srgbClr>
            </a:solidFill>
            <a:ln w="38100" cap="rnd">
              <a:solidFill>
                <a:srgbClr val="1C5739">
                  <a:alpha val="60000"/>
                </a:srgbClr>
              </a:solidFill>
              <a:prstDash val="solid"/>
              <a:round/>
            </a:ln>
          </p:spPr>
        </p:sp>
        <p:sp>
          <p:nvSpPr>
            <p:cNvPr name="TextBox 25" id="25"/>
            <p:cNvSpPr txBox="true"/>
            <p:nvPr/>
          </p:nvSpPr>
          <p:spPr>
            <a:xfrm>
              <a:off x="0" y="-19050"/>
              <a:ext cx="21947" cy="1440032"/>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2129401" y="847725"/>
            <a:ext cx="6195715" cy="979602"/>
          </a:xfrm>
          <a:prstGeom prst="rect">
            <a:avLst/>
          </a:prstGeom>
        </p:spPr>
        <p:txBody>
          <a:bodyPr anchor="t" rtlCol="false" tIns="0" lIns="0" bIns="0" rIns="0">
            <a:spAutoFit/>
          </a:bodyPr>
          <a:lstStyle/>
          <a:p>
            <a:pPr algn="ctr">
              <a:lnSpc>
                <a:spcPts val="7279"/>
              </a:lnSpc>
            </a:pPr>
            <a:r>
              <a:rPr lang="en-US" sz="5199" b="true">
                <a:solidFill>
                  <a:srgbClr val="545454"/>
                </a:solidFill>
                <a:latin typeface="Codec Pro Bold"/>
                <a:ea typeface="Codec Pro Bold"/>
                <a:cs typeface="Codec Pro Bold"/>
                <a:sym typeface="Codec Pro Bold"/>
              </a:rPr>
              <a:t>Our Team Members</a:t>
            </a:r>
          </a:p>
        </p:txBody>
      </p:sp>
      <p:sp>
        <p:nvSpPr>
          <p:cNvPr name="TextBox 27" id="27"/>
          <p:cNvSpPr txBox="true"/>
          <p:nvPr/>
        </p:nvSpPr>
        <p:spPr>
          <a:xfrm rot="0">
            <a:off x="4729545" y="6582711"/>
            <a:ext cx="4162510"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Lecturer in IM and Digital Marketing,</a:t>
            </a:r>
          </a:p>
          <a:p>
            <a:pPr algn="just">
              <a:lnSpc>
                <a:spcPts val="2660"/>
              </a:lnSpc>
            </a:pPr>
            <a:r>
              <a:rPr lang="en-US" sz="1900">
                <a:solidFill>
                  <a:srgbClr val="545454"/>
                </a:solidFill>
                <a:latin typeface="Codec Pro"/>
                <a:ea typeface="Codec Pro"/>
                <a:cs typeface="Codec Pro"/>
                <a:sym typeface="Codec Pro"/>
              </a:rPr>
              <a:t>Department of CS and SE,</a:t>
            </a:r>
          </a:p>
          <a:p>
            <a:pPr algn="just">
              <a:lnSpc>
                <a:spcPts val="2660"/>
              </a:lnSpc>
            </a:pPr>
            <a:r>
              <a:rPr lang="en-US" sz="1900">
                <a:solidFill>
                  <a:srgbClr val="545454"/>
                </a:solidFill>
                <a:latin typeface="Codec Pro"/>
                <a:ea typeface="Codec Pro"/>
                <a:cs typeface="Codec Pro"/>
                <a:sym typeface="Codec Pro"/>
              </a:rPr>
              <a:t>Faculty of Computing | SLIIT</a:t>
            </a:r>
          </a:p>
        </p:txBody>
      </p:sp>
      <p:sp>
        <p:nvSpPr>
          <p:cNvPr name="TextBox 28" id="28"/>
          <p:cNvSpPr txBox="true"/>
          <p:nvPr/>
        </p:nvSpPr>
        <p:spPr>
          <a:xfrm rot="0">
            <a:off x="4729545" y="5877321"/>
            <a:ext cx="5034859" cy="73973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Didula Chamara  Thanweera Arachchi</a:t>
            </a:r>
          </a:p>
          <a:p>
            <a:pPr algn="l">
              <a:lnSpc>
                <a:spcPts val="2800"/>
              </a:lnSpc>
            </a:pPr>
            <a:r>
              <a:rPr lang="en-US" sz="2000" b="true">
                <a:solidFill>
                  <a:srgbClr val="545454"/>
                </a:solidFill>
                <a:latin typeface="Codec Pro Bold"/>
                <a:ea typeface="Codec Pro Bold"/>
                <a:cs typeface="Codec Pro Bold"/>
                <a:sym typeface="Codec Pro Bold"/>
              </a:rPr>
              <a:t>Co-Supervisor</a:t>
            </a:r>
          </a:p>
        </p:txBody>
      </p:sp>
      <p:sp>
        <p:nvSpPr>
          <p:cNvPr name="TextBox 29" id="29"/>
          <p:cNvSpPr txBox="true"/>
          <p:nvPr/>
        </p:nvSpPr>
        <p:spPr>
          <a:xfrm rot="0">
            <a:off x="4729545" y="3695905"/>
            <a:ext cx="5034859"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Dean - Faculty of Computing</a:t>
            </a:r>
          </a:p>
          <a:p>
            <a:pPr algn="l">
              <a:lnSpc>
                <a:spcPts val="2660"/>
              </a:lnSpc>
            </a:pPr>
            <a:r>
              <a:rPr lang="en-US" sz="1900">
                <a:solidFill>
                  <a:srgbClr val="545454"/>
                </a:solidFill>
                <a:latin typeface="Codec Pro"/>
                <a:ea typeface="Codec Pro"/>
                <a:cs typeface="Codec Pro"/>
                <a:sym typeface="Codec Pro"/>
              </a:rPr>
              <a:t>Professor / Computer System Engineering</a:t>
            </a:r>
          </a:p>
          <a:p>
            <a:pPr algn="l">
              <a:lnSpc>
                <a:spcPts val="2660"/>
              </a:lnSpc>
            </a:pPr>
            <a:r>
              <a:rPr lang="en-US" sz="1900">
                <a:solidFill>
                  <a:srgbClr val="545454"/>
                </a:solidFill>
                <a:latin typeface="Codec Pro"/>
                <a:ea typeface="Codec Pro"/>
                <a:cs typeface="Codec Pro"/>
                <a:sym typeface="Codec Pro"/>
              </a:rPr>
              <a:t>SLIIT</a:t>
            </a:r>
          </a:p>
        </p:txBody>
      </p:sp>
      <p:sp>
        <p:nvSpPr>
          <p:cNvPr name="TextBox 30" id="30"/>
          <p:cNvSpPr txBox="true"/>
          <p:nvPr/>
        </p:nvSpPr>
        <p:spPr>
          <a:xfrm rot="0">
            <a:off x="4729545" y="2994252"/>
            <a:ext cx="5034859" cy="73973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Prof. Pradeep Abeygunawardhane</a:t>
            </a:r>
          </a:p>
          <a:p>
            <a:pPr algn="l">
              <a:lnSpc>
                <a:spcPts val="2800"/>
              </a:lnSpc>
            </a:pPr>
            <a:r>
              <a:rPr lang="en-US" sz="2000" b="true">
                <a:solidFill>
                  <a:srgbClr val="545454"/>
                </a:solidFill>
                <a:latin typeface="Codec Pro Bold"/>
                <a:ea typeface="Codec Pro Bold"/>
                <a:cs typeface="Codec Pro Bold"/>
                <a:sym typeface="Codec Pro Bold"/>
              </a:rPr>
              <a:t>Supervisor</a:t>
            </a:r>
          </a:p>
        </p:txBody>
      </p:sp>
      <p:grpSp>
        <p:nvGrpSpPr>
          <p:cNvPr name="Group 31" id="31"/>
          <p:cNvGrpSpPr/>
          <p:nvPr/>
        </p:nvGrpSpPr>
        <p:grpSpPr>
          <a:xfrm rot="0">
            <a:off x="10245210" y="2171835"/>
            <a:ext cx="5034859" cy="968035"/>
            <a:chOff x="0" y="0"/>
            <a:chExt cx="6713145" cy="1290713"/>
          </a:xfrm>
        </p:grpSpPr>
        <p:sp>
          <p:nvSpPr>
            <p:cNvPr name="TextBox 32" id="32"/>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Leader - IT21158490 </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3" id="33"/>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Dissanayake D M A P</a:t>
              </a:r>
            </a:p>
          </p:txBody>
        </p:sp>
      </p:grpSp>
      <p:grpSp>
        <p:nvGrpSpPr>
          <p:cNvPr name="Group 34" id="34"/>
          <p:cNvGrpSpPr/>
          <p:nvPr/>
        </p:nvGrpSpPr>
        <p:grpSpPr>
          <a:xfrm rot="0">
            <a:off x="10245210" y="5868054"/>
            <a:ext cx="5034859" cy="968035"/>
            <a:chOff x="0" y="0"/>
            <a:chExt cx="6713145" cy="1290713"/>
          </a:xfrm>
        </p:grpSpPr>
        <p:sp>
          <p:nvSpPr>
            <p:cNvPr name="TextBox 35" id="35"/>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3 -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6" id="36"/>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Sewwandi P B</a:t>
              </a:r>
            </a:p>
          </p:txBody>
        </p:sp>
      </p:grpSp>
      <p:grpSp>
        <p:nvGrpSpPr>
          <p:cNvPr name="Group 37" id="37"/>
          <p:cNvGrpSpPr/>
          <p:nvPr/>
        </p:nvGrpSpPr>
        <p:grpSpPr>
          <a:xfrm rot="0">
            <a:off x="10245210" y="7744831"/>
            <a:ext cx="5034859" cy="968035"/>
            <a:chOff x="0" y="0"/>
            <a:chExt cx="6713145" cy="1290713"/>
          </a:xfrm>
        </p:grpSpPr>
        <p:sp>
          <p:nvSpPr>
            <p:cNvPr name="TextBox 38" id="38"/>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4 -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9" id="39"/>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Jagoda H S</a:t>
              </a:r>
            </a:p>
          </p:txBody>
        </p:sp>
      </p:grpSp>
      <p:grpSp>
        <p:nvGrpSpPr>
          <p:cNvPr name="Group 40" id="40"/>
          <p:cNvGrpSpPr/>
          <p:nvPr/>
        </p:nvGrpSpPr>
        <p:grpSpPr>
          <a:xfrm rot="0">
            <a:off x="10245210" y="4029500"/>
            <a:ext cx="5034859" cy="968035"/>
            <a:chOff x="0" y="0"/>
            <a:chExt cx="6713145" cy="1290713"/>
          </a:xfrm>
        </p:grpSpPr>
        <p:sp>
          <p:nvSpPr>
            <p:cNvPr name="TextBox 41" id="41"/>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2 - IT21172632</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42" id="42"/>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Priyankara S A D S A</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41445"/>
            <a:ext cx="15510277" cy="6204111"/>
          </a:xfrm>
          <a:custGeom>
            <a:avLst/>
            <a:gdLst/>
            <a:ahLst/>
            <a:cxnLst/>
            <a:rect r="r" b="b" t="t" l="l"/>
            <a:pathLst>
              <a:path h="6204111" w="15510277">
                <a:moveTo>
                  <a:pt x="0" y="0"/>
                </a:moveTo>
                <a:lnTo>
                  <a:pt x="15510277" y="0"/>
                </a:lnTo>
                <a:lnTo>
                  <a:pt x="15510277" y="6204110"/>
                </a:lnTo>
                <a:lnTo>
                  <a:pt x="0" y="6204110"/>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5247231" y="8445580"/>
            <a:ext cx="751486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The Date column is split into multiple temporal features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572691" y="2034449"/>
            <a:ext cx="10186157" cy="6608269"/>
          </a:xfrm>
          <a:custGeom>
            <a:avLst/>
            <a:gdLst/>
            <a:ahLst/>
            <a:cxnLst/>
            <a:rect r="r" b="b" t="t" l="l"/>
            <a:pathLst>
              <a:path h="6608269" w="10186157">
                <a:moveTo>
                  <a:pt x="0" y="0"/>
                </a:moveTo>
                <a:lnTo>
                  <a:pt x="10186157" y="0"/>
                </a:lnTo>
                <a:lnTo>
                  <a:pt x="10186157" y="6608270"/>
                </a:lnTo>
                <a:lnTo>
                  <a:pt x="0" y="6608270"/>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6562488" y="8871319"/>
            <a:ext cx="235743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Splitting Data 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833272" y="2357150"/>
            <a:ext cx="13585645" cy="5977684"/>
          </a:xfrm>
          <a:custGeom>
            <a:avLst/>
            <a:gdLst/>
            <a:ahLst/>
            <a:cxnLst/>
            <a:rect r="r" b="b" t="t" l="l"/>
            <a:pathLst>
              <a:path h="5977684" w="13585645">
                <a:moveTo>
                  <a:pt x="0" y="0"/>
                </a:moveTo>
                <a:lnTo>
                  <a:pt x="13585645" y="0"/>
                </a:lnTo>
                <a:lnTo>
                  <a:pt x="13585645" y="5977683"/>
                </a:lnTo>
                <a:lnTo>
                  <a:pt x="0" y="5977683"/>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081037" y="1869500"/>
            <a:ext cx="12125925" cy="6548000"/>
          </a:xfrm>
          <a:custGeom>
            <a:avLst/>
            <a:gdLst/>
            <a:ahLst/>
            <a:cxnLst/>
            <a:rect r="r" b="b" t="t" l="l"/>
            <a:pathLst>
              <a:path h="6548000" w="12125925">
                <a:moveTo>
                  <a:pt x="0" y="0"/>
                </a:moveTo>
                <a:lnTo>
                  <a:pt x="12125926" y="0"/>
                </a:lnTo>
                <a:lnTo>
                  <a:pt x="12125926" y="6548000"/>
                </a:lnTo>
                <a:lnTo>
                  <a:pt x="0" y="6548000"/>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894698" y="2289599"/>
            <a:ext cx="9149917" cy="6298721"/>
          </a:xfrm>
          <a:custGeom>
            <a:avLst/>
            <a:gdLst/>
            <a:ahLst/>
            <a:cxnLst/>
            <a:rect r="r" b="b" t="t" l="l"/>
            <a:pathLst>
              <a:path h="6298721" w="9149917">
                <a:moveTo>
                  <a:pt x="0" y="0"/>
                </a:moveTo>
                <a:lnTo>
                  <a:pt x="9149917" y="0"/>
                </a:lnTo>
                <a:lnTo>
                  <a:pt x="9149917" y="6298721"/>
                </a:lnTo>
                <a:lnTo>
                  <a:pt x="0" y="6298721"/>
                </a:lnTo>
                <a:lnTo>
                  <a:pt x="0" y="0"/>
                </a:lnTo>
                <a:close/>
              </a:path>
            </a:pathLst>
          </a:custGeom>
          <a:blipFill>
            <a:blip r:embed="rId3"/>
            <a:stretch>
              <a:fillRect l="0" t="0" r="0" b="0"/>
            </a:stretch>
          </a:blipFill>
        </p:spPr>
      </p:sp>
      <p:sp>
        <p:nvSpPr>
          <p:cNvPr name="TextBox 10" id="10"/>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9849140" y="3904465"/>
            <a:ext cx="9149917"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Accuracy 85%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08868" y="2122247"/>
            <a:ext cx="10364727" cy="6633425"/>
          </a:xfrm>
          <a:custGeom>
            <a:avLst/>
            <a:gdLst/>
            <a:ahLst/>
            <a:cxnLst/>
            <a:rect r="r" b="b" t="t" l="l"/>
            <a:pathLst>
              <a:path h="6633425" w="10364727">
                <a:moveTo>
                  <a:pt x="0" y="0"/>
                </a:moveTo>
                <a:lnTo>
                  <a:pt x="10364727" y="0"/>
                </a:lnTo>
                <a:lnTo>
                  <a:pt x="10364727" y="6633425"/>
                </a:lnTo>
                <a:lnTo>
                  <a:pt x="0" y="6633425"/>
                </a:lnTo>
                <a:lnTo>
                  <a:pt x="0" y="0"/>
                </a:lnTo>
                <a:close/>
              </a:path>
            </a:pathLst>
          </a:custGeom>
          <a:blipFill>
            <a:blip r:embed="rId3"/>
            <a:stretch>
              <a:fillRect l="0" t="0" r="0" b="0"/>
            </a:stretch>
          </a:blipFill>
        </p:spPr>
      </p:sp>
      <p:sp>
        <p:nvSpPr>
          <p:cNvPr name="TextBox 10" id="10"/>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099628" y="1886585"/>
            <a:ext cx="10045109" cy="7044132"/>
          </a:xfrm>
          <a:custGeom>
            <a:avLst/>
            <a:gdLst/>
            <a:ahLst/>
            <a:cxnLst/>
            <a:rect r="r" b="b" t="t" l="l"/>
            <a:pathLst>
              <a:path h="7044132" w="10045109">
                <a:moveTo>
                  <a:pt x="0" y="0"/>
                </a:moveTo>
                <a:lnTo>
                  <a:pt x="10045108" y="0"/>
                </a:lnTo>
                <a:lnTo>
                  <a:pt x="10045108" y="7044132"/>
                </a:lnTo>
                <a:lnTo>
                  <a:pt x="0" y="7044132"/>
                </a:lnTo>
                <a:lnTo>
                  <a:pt x="0" y="0"/>
                </a:lnTo>
                <a:close/>
              </a:path>
            </a:pathLst>
          </a:custGeom>
          <a:blipFill>
            <a:blip r:embed="rId3"/>
            <a:stretch>
              <a:fillRect l="0" t="0" r="0" b="0"/>
            </a:stretch>
          </a:blipFill>
        </p:spPr>
      </p:sp>
      <p:sp>
        <p:nvSpPr>
          <p:cNvPr name="TextBox 10" id="10"/>
          <p:cNvSpPr txBox="true"/>
          <p:nvPr/>
        </p:nvSpPr>
        <p:spPr>
          <a:xfrm rot="0">
            <a:off x="2129401" y="847725"/>
            <a:ext cx="2334220" cy="1896745"/>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Testing</a:t>
            </a:r>
          </a:p>
          <a:p>
            <a:pPr algn="l">
              <a:lnSpc>
                <a:spcPts val="7279"/>
              </a:lnSpc>
            </a:pP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4837746" y="1681479"/>
            <a:ext cx="9093813" cy="7524912"/>
          </a:xfrm>
          <a:custGeom>
            <a:avLst/>
            <a:gdLst/>
            <a:ahLst/>
            <a:cxnLst/>
            <a:rect r="r" b="b" t="t" l="l"/>
            <a:pathLst>
              <a:path h="7524912" w="9093813">
                <a:moveTo>
                  <a:pt x="0" y="0"/>
                </a:moveTo>
                <a:lnTo>
                  <a:pt x="9093812" y="0"/>
                </a:lnTo>
                <a:lnTo>
                  <a:pt x="9093812" y="7524913"/>
                </a:lnTo>
                <a:lnTo>
                  <a:pt x="0" y="7524913"/>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80879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UI </a:t>
            </a:r>
          </a:p>
        </p:txBody>
      </p:sp>
      <p:sp>
        <p:nvSpPr>
          <p:cNvPr name="TextBox 12" id="12"/>
          <p:cNvSpPr txBox="true"/>
          <p:nvPr/>
        </p:nvSpPr>
        <p:spPr>
          <a:xfrm rot="0">
            <a:off x="3713907" y="1043941"/>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Market Price Prediction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047296" y="1681479"/>
            <a:ext cx="9245019" cy="7650032"/>
          </a:xfrm>
          <a:custGeom>
            <a:avLst/>
            <a:gdLst/>
            <a:ahLst/>
            <a:cxnLst/>
            <a:rect r="r" b="b" t="t" l="l"/>
            <a:pathLst>
              <a:path h="7650032" w="9245019">
                <a:moveTo>
                  <a:pt x="0" y="0"/>
                </a:moveTo>
                <a:lnTo>
                  <a:pt x="9245019" y="0"/>
                </a:lnTo>
                <a:lnTo>
                  <a:pt x="9245019" y="7650032"/>
                </a:lnTo>
                <a:lnTo>
                  <a:pt x="0" y="7650032"/>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80879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UI </a:t>
            </a:r>
          </a:p>
        </p:txBody>
      </p:sp>
      <p:sp>
        <p:nvSpPr>
          <p:cNvPr name="TextBox 12" id="12"/>
          <p:cNvSpPr txBox="true"/>
          <p:nvPr/>
        </p:nvSpPr>
        <p:spPr>
          <a:xfrm rot="0">
            <a:off x="3713907" y="1043941"/>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Profit Analyze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394238" y="2699759"/>
            <a:ext cx="5238412" cy="5238412"/>
          </a:xfrm>
          <a:custGeom>
            <a:avLst/>
            <a:gdLst/>
            <a:ahLst/>
            <a:cxnLst/>
            <a:rect r="r" b="b" t="t" l="l"/>
            <a:pathLst>
              <a:path h="5238412" w="5238412">
                <a:moveTo>
                  <a:pt x="0" y="0"/>
                </a:moveTo>
                <a:lnTo>
                  <a:pt x="5238412" y="0"/>
                </a:lnTo>
                <a:lnTo>
                  <a:pt x="5238412" y="5238411"/>
                </a:lnTo>
                <a:lnTo>
                  <a:pt x="0" y="5238411"/>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560189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DEMONSTRATION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2483042"/>
            <a:ext cx="15259738" cy="3453053"/>
          </a:xfrm>
          <a:prstGeom prst="rect">
            <a:avLst/>
          </a:prstGeom>
        </p:spPr>
        <p:txBody>
          <a:bodyPr anchor="t" rtlCol="false" tIns="0" lIns="0" bIns="0" rIns="0">
            <a:spAutoFit/>
          </a:bodyPr>
          <a:lstStyle/>
          <a:p>
            <a:pPr algn="l">
              <a:lnSpc>
                <a:spcPts val="3924"/>
              </a:lnSpc>
            </a:pPr>
            <a:r>
              <a:rPr lang="en-US" sz="2803">
                <a:solidFill>
                  <a:srgbClr val="545454"/>
                </a:solidFill>
                <a:latin typeface="Canva Sans"/>
                <a:ea typeface="Canva Sans"/>
                <a:cs typeface="Canva Sans"/>
                <a:sym typeface="Canva Sans"/>
              </a:rPr>
              <a:t>Agriculture, despite being a trade that has been consistent since a long time ago, is among the few industries that are at a large risk due to how easily uncontrollable factors can affect its main produce; crops.</a:t>
            </a:r>
          </a:p>
          <a:p>
            <a:pPr algn="l">
              <a:lnSpc>
                <a:spcPts val="3924"/>
              </a:lnSpc>
            </a:pPr>
          </a:p>
          <a:p>
            <a:pPr algn="l">
              <a:lnSpc>
                <a:spcPts val="3924"/>
              </a:lnSpc>
            </a:pPr>
            <a:r>
              <a:rPr lang="en-US" sz="2803">
                <a:solidFill>
                  <a:srgbClr val="545454"/>
                </a:solidFill>
                <a:latin typeface="Canva Sans"/>
                <a:ea typeface="Canva Sans"/>
                <a:cs typeface="Canva Sans"/>
                <a:sym typeface="Canva Sans"/>
              </a:rPr>
              <a:t>While some of these cannot be precisely avoided, other challenges such as fluctuating market prices, unpredictable weather patterns, and the need for sustainable prices can be addressed through the integration of technology in agriculture to:</a:t>
            </a:r>
          </a:p>
        </p:txBody>
      </p:sp>
      <p:sp>
        <p:nvSpPr>
          <p:cNvPr name="TextBox 11" id="11"/>
          <p:cNvSpPr txBox="true"/>
          <p:nvPr/>
        </p:nvSpPr>
        <p:spPr>
          <a:xfrm rot="0">
            <a:off x="5497123" y="6564745"/>
            <a:ext cx="7293755" cy="1550671"/>
          </a:xfrm>
          <a:prstGeom prst="rect">
            <a:avLst/>
          </a:prstGeom>
        </p:spPr>
        <p:txBody>
          <a:bodyPr anchor="t" rtlCol="false" tIns="0" lIns="0" bIns="0" rIns="0">
            <a:spAutoFit/>
          </a:bodyPr>
          <a:lstStyle/>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a:t>
            </a:r>
            <a:r>
              <a:rPr lang="en-US" sz="2799">
                <a:solidFill>
                  <a:srgbClr val="545454"/>
                </a:solidFill>
                <a:latin typeface="Open Sauce"/>
                <a:ea typeface="Open Sauce"/>
                <a:cs typeface="Open Sauce"/>
                <a:sym typeface="Open Sauce"/>
              </a:rPr>
              <a:t>nhance productivity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Ensure Sustainability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Support Farmers in decision-making.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Technologies to be Used</a:t>
            </a:r>
          </a:p>
        </p:txBody>
      </p:sp>
      <p:sp>
        <p:nvSpPr>
          <p:cNvPr name="TextBox 11" id="11"/>
          <p:cNvSpPr txBox="true"/>
          <p:nvPr/>
        </p:nvSpPr>
        <p:spPr>
          <a:xfrm rot="0">
            <a:off x="2435548" y="2149916"/>
            <a:ext cx="14751765" cy="7264509"/>
          </a:xfrm>
          <a:prstGeom prst="rect">
            <a:avLst/>
          </a:prstGeom>
        </p:spPr>
        <p:txBody>
          <a:bodyPr anchor="t" rtlCol="false" tIns="0" lIns="0" bIns="0" rIns="0">
            <a:spAutoFit/>
          </a:bodyPr>
          <a:lstStyle/>
          <a:p>
            <a:pPr algn="l">
              <a:lnSpc>
                <a:spcPts val="3319"/>
              </a:lnSpc>
            </a:pPr>
            <a:r>
              <a:rPr lang="en-US" sz="2370" b="true">
                <a:solidFill>
                  <a:srgbClr val="545454"/>
                </a:solidFill>
                <a:latin typeface="Canva Sans Bold"/>
                <a:ea typeface="Canva Sans Bold"/>
                <a:cs typeface="Canva Sans Bold"/>
                <a:sym typeface="Canva Sans Bold"/>
              </a:rPr>
              <a:t>Price Forecasting:</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XGBoost</a:t>
            </a:r>
            <a:r>
              <a:rPr lang="en-US" sz="2291">
                <a:solidFill>
                  <a:srgbClr val="545454"/>
                </a:solidFill>
                <a:latin typeface="Canva Sans"/>
                <a:ea typeface="Canva Sans"/>
                <a:cs typeface="Canva Sans"/>
                <a:sym typeface="Canva Sans"/>
              </a:rPr>
              <a:t>.</a:t>
            </a:r>
          </a:p>
          <a:p>
            <a:pPr algn="l">
              <a:lnSpc>
                <a:spcPts val="3207"/>
              </a:lnSpc>
            </a:pPr>
            <a:r>
              <a:rPr lang="en-US" sz="2291" b="true">
                <a:solidFill>
                  <a:srgbClr val="545454"/>
                </a:solidFill>
                <a:latin typeface="Canva Sans Bold"/>
                <a:ea typeface="Canva Sans Bold"/>
                <a:cs typeface="Canva Sans Bold"/>
                <a:sym typeface="Canva Sans Bold"/>
              </a:rPr>
              <a:t>Backend Development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Flask</a:t>
            </a:r>
          </a:p>
          <a:p>
            <a:pPr algn="l">
              <a:lnSpc>
                <a:spcPts val="3207"/>
              </a:lnSpc>
            </a:pPr>
          </a:p>
          <a:p>
            <a:pPr algn="l">
              <a:lnSpc>
                <a:spcPts val="3207"/>
              </a:lnSpc>
            </a:pPr>
            <a:r>
              <a:rPr lang="en-US" sz="2291" b="true">
                <a:solidFill>
                  <a:srgbClr val="545454"/>
                </a:solidFill>
                <a:latin typeface="Canva Sans Bold"/>
                <a:ea typeface="Canva Sans Bold"/>
                <a:cs typeface="Canva Sans Bold"/>
                <a:sym typeface="Canva Sans Bold"/>
              </a:rPr>
              <a:t>Profit and Loss Analysis</a:t>
            </a:r>
            <a:r>
              <a:rPr lang="en-US" sz="2291" b="true">
                <a:solidFill>
                  <a:srgbClr val="545454"/>
                </a:solidFill>
                <a:latin typeface="Canva Sans Bold"/>
                <a:ea typeface="Canva Sans Bold"/>
                <a:cs typeface="Canva Sans Bold"/>
                <a:sym typeface="Canva Sans Bold"/>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Linear Regression</a:t>
            </a:r>
            <a:r>
              <a:rPr lang="en-US" sz="2291">
                <a:solidFill>
                  <a:srgbClr val="545454"/>
                </a:solidFill>
                <a:latin typeface="Canva Sans"/>
                <a:ea typeface="Canva Sans"/>
                <a:cs typeface="Canva Sans"/>
                <a:sym typeface="Canva Sans"/>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Random Forest</a:t>
            </a:r>
          </a:p>
          <a:p>
            <a:pPr algn="l">
              <a:lnSpc>
                <a:spcPts val="3207"/>
              </a:lnSpc>
            </a:pPr>
          </a:p>
          <a:p>
            <a:pPr algn="l">
              <a:lnSpc>
                <a:spcPts val="3319"/>
              </a:lnSpc>
            </a:pPr>
            <a:r>
              <a:rPr lang="en-US" b="true" sz="2370">
                <a:solidFill>
                  <a:srgbClr val="545454"/>
                </a:solidFill>
                <a:latin typeface="Canva Sans Bold"/>
                <a:ea typeface="Canva Sans Bold"/>
                <a:cs typeface="Canva Sans Bold"/>
                <a:sym typeface="Canva Sans Bold"/>
              </a:rPr>
              <a:t>APIs for Data Collection:</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Google Maps API </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Weather APIs (e.g., OpenWeatherMap) </a:t>
            </a:r>
          </a:p>
          <a:p>
            <a:pPr algn="l">
              <a:lnSpc>
                <a:spcPts val="3207"/>
              </a:lnSpc>
            </a:pPr>
          </a:p>
          <a:p>
            <a:pPr algn="l">
              <a:lnSpc>
                <a:spcPts val="3319"/>
              </a:lnSpc>
            </a:pPr>
            <a:r>
              <a:rPr lang="en-US" b="true" sz="2370">
                <a:solidFill>
                  <a:srgbClr val="545454"/>
                </a:solidFill>
                <a:latin typeface="Canva Sans Bold"/>
                <a:ea typeface="Canva Sans Bold"/>
                <a:cs typeface="Canva Sans Bold"/>
                <a:sym typeface="Canva Sans Bold"/>
              </a:rPr>
              <a:t>Data Analytics Tools:</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Python or R </a:t>
            </a:r>
          </a:p>
          <a:p>
            <a:pPr algn="l">
              <a:lnSpc>
                <a:spcPts val="3207"/>
              </a:lnSpc>
            </a:pPr>
          </a:p>
          <a:p>
            <a:pPr algn="l">
              <a:lnSpc>
                <a:spcPts val="3207"/>
              </a:lnSpc>
            </a:pPr>
          </a:p>
          <a:p>
            <a:pPr algn="l">
              <a:lnSpc>
                <a:spcPts val="331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1749023" y="232043"/>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1" id="11"/>
          <p:cNvSpPr txBox="true"/>
          <p:nvPr/>
        </p:nvSpPr>
        <p:spPr>
          <a:xfrm rot="0">
            <a:off x="1749023" y="1845100"/>
            <a:ext cx="16187333" cy="9942600"/>
          </a:xfrm>
          <a:prstGeom prst="rect">
            <a:avLst/>
          </a:prstGeom>
        </p:spPr>
        <p:txBody>
          <a:bodyPr anchor="t" rtlCol="false" tIns="0" lIns="0" bIns="0" rIns="0">
            <a:spAutoFit/>
          </a:bodyPr>
          <a:lstStyle/>
          <a:p>
            <a:pPr algn="l">
              <a:lnSpc>
                <a:spcPts val="2707"/>
              </a:lnSpc>
            </a:pPr>
            <a:r>
              <a:rPr lang="en-US" sz="1934" b="true">
                <a:solidFill>
                  <a:srgbClr val="000000"/>
                </a:solidFill>
                <a:latin typeface="Canva Sans Bold"/>
                <a:ea typeface="Canva Sans Bold"/>
                <a:cs typeface="Canva Sans Bold"/>
                <a:sym typeface="Canva Sans Bold"/>
              </a:rPr>
              <a:t>[1] R. Gamage, A. Sangeeth, J. L. Wijekoon, H. Rajapaksa, G. Hemachandra, and D. Nawinna, "Smart Agriculture Prediction System for Vegetables Grown in Sri Lanka," in *Proc. IEEE IEMCON 2021*, Vancouver, BC, Canada, Oct. 2021, pp. 1-7. [Online]. Available: https://www.researchgate.net/publication/356826715_Smart_Agriculture_Prediction_System_for_Vegetables_Grown_in_Sri_Lanka. DOI: 10.1109/IEMCON53756.2021.9623259</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[2] S. M. T. A. Rathnayake, S. Munasinghe, Y. A. Dilhara, R. M. I. D. Rathnayake, and N. Jayasuriya, "Packing and Transporting Procedures Used by Sri Lankan Farmers to Reduce Post-Harvest Losses," in *Proc. 7th CIPM International Research Symposium*, Sri Lanka, June 2023, pp. 606-612. [Online]. Available: https://www.researchgate.net/publication/371377929_Packing_and_Transporting_Procedures_Used_by_Sri_Lankan_Farmers_to_Reduce_Post-Harvest_Losses</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[1] K. G. L. R. Jayathunge, W. M. C. B. Wasala, H. M. A. P. Rathnayake, C. R. Gunawardane, H. C. Samarakoon, M. D. Fernando, and K. B. Palipane, "Evaluation of Different Types of Packages for Handling and Transportation of Vegetables," *Sri Lanka Journal of Agricultural Sciences*, vol. 2, no. 1, pp. 1-37, Feb. 2004. [Online]. Available: https://www.researchgate.net/publication/304616896_EVALUATION_OF_DIFFERENT_TYPES_OF_PACKAGES_FOR_HANDLING_AND_TRANSPORTATION_OF_VEGETABLES</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[1] V. Jadhav, B. V. Chinnappa Reddy, and G. M. Gaddi, "Application of ARIMA Model for Forecasting Agricultural Prices," *Journal of Agricultural Science and Technology*, vol. 19, pp. 981-992, Jan. 2017. [Online]. Available: https://www.researchgate.net/publication/319245302_Application_of_ARIMA_model_for_forecasting_agricultural_prices</a:t>
            </a: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just">
              <a:lnSpc>
                <a:spcPts val="2707"/>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 r="0" b="-34457"/>
              </a:stretch>
            </a:blipFill>
            <a:ln w="38100" cap="sq">
              <a:solidFill>
                <a:srgbClr val="1C5739"/>
              </a:solidFill>
              <a:prstDash val="solid"/>
              <a:miter/>
            </a:ln>
          </p:spPr>
        </p:sp>
      </p:grpSp>
      <p:sp>
        <p:nvSpPr>
          <p:cNvPr name="Freeform 10" id="10"/>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
        <p:nvSpPr>
          <p:cNvPr name="TextBox 11" id="11"/>
          <p:cNvSpPr txBox="true"/>
          <p:nvPr/>
        </p:nvSpPr>
        <p:spPr>
          <a:xfrm rot="0">
            <a:off x="2129401" y="847725"/>
            <a:ext cx="4719234"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02</a:t>
            </a:r>
          </a:p>
        </p:txBody>
      </p:sp>
      <p:sp>
        <p:nvSpPr>
          <p:cNvPr name="TextBox 12" id="12"/>
          <p:cNvSpPr txBox="true"/>
          <p:nvPr/>
        </p:nvSpPr>
        <p:spPr>
          <a:xfrm rot="0">
            <a:off x="8993998" y="3246968"/>
            <a:ext cx="3687536"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Sewwandi P B</a:t>
            </a:r>
          </a:p>
        </p:txBody>
      </p:sp>
      <p:sp>
        <p:nvSpPr>
          <p:cNvPr name="TextBox 13" id="13"/>
          <p:cNvSpPr txBox="true"/>
          <p:nvPr/>
        </p:nvSpPr>
        <p:spPr>
          <a:xfrm rot="0">
            <a:off x="8993998" y="5186673"/>
            <a:ext cx="4270772" cy="1610360"/>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AgriGrowth</a:t>
            </a:r>
          </a:p>
          <a:p>
            <a:pPr algn="l">
              <a:lnSpc>
                <a:spcPts val="6160"/>
              </a:lnSpc>
            </a:pPr>
            <a:r>
              <a:rPr lang="en-US" sz="4400">
                <a:solidFill>
                  <a:srgbClr val="545454"/>
                </a:solidFill>
                <a:latin typeface="Codec Pro"/>
                <a:ea typeface="Codec Pro"/>
                <a:cs typeface="Codec Pro"/>
                <a:sym typeface="Codec Pro"/>
              </a:rPr>
              <a:t>Growth Analysis</a:t>
            </a:r>
          </a:p>
        </p:txBody>
      </p:sp>
      <p:sp>
        <p:nvSpPr>
          <p:cNvPr name="TextBox 14" id="14"/>
          <p:cNvSpPr txBox="true"/>
          <p:nvPr/>
        </p:nvSpPr>
        <p:spPr>
          <a:xfrm rot="0">
            <a:off x="8993998" y="4048030"/>
            <a:ext cx="2556867"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IT21171956</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2129401" y="2549092"/>
            <a:ext cx="15129899" cy="2454275"/>
          </a:xfrm>
          <a:prstGeom prst="rect">
            <a:avLst/>
          </a:prstGeom>
        </p:spPr>
        <p:txBody>
          <a:bodyPr anchor="t" rtlCol="false" tIns="0" lIns="0" bIns="0" rIns="0">
            <a:spAutoFit/>
          </a:bodyPr>
          <a:lstStyle/>
          <a:p>
            <a:pPr algn="l">
              <a:lnSpc>
                <a:spcPts val="3249"/>
              </a:lnSpc>
            </a:pPr>
            <a:r>
              <a:rPr lang="en-US" sz="2499" b="true">
                <a:solidFill>
                  <a:srgbClr val="545454"/>
                </a:solidFill>
                <a:latin typeface="Open Sauce Bold"/>
                <a:ea typeface="Open Sauce Bold"/>
                <a:cs typeface="Open Sauce Bold"/>
                <a:sym typeface="Open Sauce Bold"/>
              </a:rPr>
              <a:t>Background:</a:t>
            </a:r>
          </a:p>
          <a:p>
            <a:pPr algn="l">
              <a:lnSpc>
                <a:spcPts val="3249"/>
              </a:lnSpc>
            </a:pP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Farmers face difficulties in determining the viability of growing specific crops due to varying soil conditions and weather patterns.</a:t>
            </a: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These challenges can result in inaccurate predictions of crop success, leading to reduced yields.</a:t>
            </a:r>
          </a:p>
        </p:txBody>
      </p:sp>
      <p:sp>
        <p:nvSpPr>
          <p:cNvPr name="TextBox 12" id="12"/>
          <p:cNvSpPr txBox="true"/>
          <p:nvPr/>
        </p:nvSpPr>
        <p:spPr>
          <a:xfrm rot="0">
            <a:off x="2129401" y="5369214"/>
            <a:ext cx="14879684" cy="2731770"/>
          </a:xfrm>
          <a:prstGeom prst="rect">
            <a:avLst/>
          </a:prstGeom>
        </p:spPr>
        <p:txBody>
          <a:bodyPr anchor="t" rtlCol="false" tIns="0" lIns="0" bIns="0" rIns="0">
            <a:spAutoFit/>
          </a:bodyPr>
          <a:lstStyle/>
          <a:p>
            <a:pPr algn="l">
              <a:lnSpc>
                <a:spcPts val="3119"/>
              </a:lnSpc>
            </a:pPr>
            <a:r>
              <a:rPr lang="en-US" sz="2399" b="true">
                <a:solidFill>
                  <a:srgbClr val="545454"/>
                </a:solidFill>
                <a:latin typeface="Open Sauce Bold"/>
                <a:ea typeface="Open Sauce Bold"/>
                <a:cs typeface="Open Sauce Bold"/>
                <a:sym typeface="Open Sauce Bold"/>
              </a:rPr>
              <a:t>Research Focus:</a:t>
            </a:r>
          </a:p>
          <a:p>
            <a:pPr algn="l">
              <a:lnSpc>
                <a:spcPts val="3119"/>
              </a:lnSpc>
            </a:pP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This study proposes an advanced approach that leverages machine learning techniques to analyze and predict crop growth.</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analysis will be based on soil and weather conditions to provide accurate, data-driven insights.</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ultimate goal is to enhance farmers' decision-making processes and maximize crop success.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466500" y="2912671"/>
            <a:ext cx="14414538" cy="1881903"/>
          </a:xfrm>
          <a:prstGeom prst="rect">
            <a:avLst/>
          </a:prstGeom>
        </p:spPr>
        <p:txBody>
          <a:bodyPr anchor="t" rtlCol="false" tIns="0" lIns="0" bIns="0" rIns="0">
            <a:spAutoFit/>
          </a:bodyPr>
          <a:lstStyle/>
          <a:p>
            <a:pPr algn="l" marL="621006" indent="-310503" lvl="1">
              <a:lnSpc>
                <a:spcPts val="3739"/>
              </a:lnSpc>
              <a:buFont typeface="Arial"/>
              <a:buChar char="•"/>
            </a:pPr>
            <a:r>
              <a:rPr lang="en-US" sz="2876">
                <a:solidFill>
                  <a:srgbClr val="545454"/>
                </a:solidFill>
                <a:latin typeface="Open Sauce"/>
                <a:ea typeface="Open Sauce"/>
                <a:cs typeface="Open Sauce"/>
                <a:sym typeface="Open Sauce"/>
              </a:rPr>
              <a:t>Inaccurate or generalized advice on crop selection can lead to failed harvests, wasted resources, and financial losses. Farmers need a reliable method to assess whether their land's soil and weather conditions are suitable for successful crop growth.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Objectives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8112727" y="2188227"/>
            <a:ext cx="2912779" cy="594952"/>
          </a:xfrm>
          <a:prstGeom prst="rect">
            <a:avLst/>
          </a:prstGeom>
        </p:spPr>
        <p:txBody>
          <a:bodyPr anchor="t" rtlCol="false" tIns="0" lIns="0" bIns="0" rIns="0">
            <a:spAutoFit/>
          </a:bodyPr>
          <a:lstStyle/>
          <a:p>
            <a:pPr algn="l">
              <a:lnSpc>
                <a:spcPts val="4480"/>
              </a:lnSpc>
            </a:pPr>
            <a:r>
              <a:rPr lang="en-US" sz="3200" b="true">
                <a:solidFill>
                  <a:srgbClr val="545454"/>
                </a:solidFill>
                <a:latin typeface="Codec Pro Bold"/>
                <a:ea typeface="Codec Pro Bold"/>
                <a:cs typeface="Codec Pro Bold"/>
                <a:sym typeface="Codec Pro Bold"/>
              </a:rPr>
              <a:t>Main Objective</a:t>
            </a:r>
          </a:p>
        </p:txBody>
      </p:sp>
      <p:sp>
        <p:nvSpPr>
          <p:cNvPr name="TextBox 12" id="12"/>
          <p:cNvSpPr txBox="true"/>
          <p:nvPr/>
        </p:nvSpPr>
        <p:spPr>
          <a:xfrm rot="0">
            <a:off x="1939212" y="2921869"/>
            <a:ext cx="15510277" cy="1024255"/>
          </a:xfrm>
          <a:prstGeom prst="rect">
            <a:avLst/>
          </a:prstGeom>
        </p:spPr>
        <p:txBody>
          <a:bodyPr anchor="t" rtlCol="false" tIns="0" lIns="0" bIns="0" rIns="0">
            <a:spAutoFit/>
          </a:bodyPr>
          <a:lstStyle/>
          <a:p>
            <a:pPr algn="ctr">
              <a:lnSpc>
                <a:spcPts val="3919"/>
              </a:lnSpc>
            </a:pPr>
            <a:r>
              <a:rPr lang="en-US" sz="2799">
                <a:solidFill>
                  <a:srgbClr val="545454"/>
                </a:solidFill>
                <a:latin typeface="Codec Pro"/>
                <a:ea typeface="Codec Pro"/>
                <a:cs typeface="Codec Pro"/>
                <a:sym typeface="Codec Pro"/>
              </a:rPr>
              <a:t>To develop a tool that predicts the likelihood of successful crop growth by analyzing soil and weather conditions.</a:t>
            </a:r>
          </a:p>
        </p:txBody>
      </p:sp>
      <p:sp>
        <p:nvSpPr>
          <p:cNvPr name="TextBox 13" id="13"/>
          <p:cNvSpPr txBox="true"/>
          <p:nvPr/>
        </p:nvSpPr>
        <p:spPr>
          <a:xfrm rot="0">
            <a:off x="8239981" y="5189318"/>
            <a:ext cx="2908740" cy="594952"/>
          </a:xfrm>
          <a:prstGeom prst="rect">
            <a:avLst/>
          </a:prstGeom>
        </p:spPr>
        <p:txBody>
          <a:bodyPr anchor="t" rtlCol="false" tIns="0" lIns="0" bIns="0" rIns="0">
            <a:spAutoFit/>
          </a:bodyPr>
          <a:lstStyle/>
          <a:p>
            <a:pPr algn="l">
              <a:lnSpc>
                <a:spcPts val="4480"/>
              </a:lnSpc>
            </a:pPr>
            <a:r>
              <a:rPr lang="en-US" sz="3200" b="true">
                <a:solidFill>
                  <a:srgbClr val="545454"/>
                </a:solidFill>
                <a:latin typeface="Codec Pro Bold"/>
                <a:ea typeface="Codec Pro Bold"/>
                <a:cs typeface="Codec Pro Bold"/>
                <a:sym typeface="Codec Pro Bold"/>
              </a:rPr>
              <a:t>Sub Objectives</a:t>
            </a:r>
          </a:p>
        </p:txBody>
      </p:sp>
      <p:sp>
        <p:nvSpPr>
          <p:cNvPr name="TextBox 14" id="14"/>
          <p:cNvSpPr txBox="true"/>
          <p:nvPr/>
        </p:nvSpPr>
        <p:spPr>
          <a:xfrm rot="0">
            <a:off x="1939212" y="5936782"/>
            <a:ext cx="15510277" cy="247142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Analyze soil parameters (pH, phosphorus, potassium, moisture) to assess crop viability.</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Incorporate weather data (temperature, Humidity, Sunlight Hours) to refine crop growth predictions.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Provide feedback to farmers for informed decision-making and risk reduction.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11268" y="2994821"/>
            <a:ext cx="15716250" cy="4895060"/>
          </a:xfrm>
          <a:custGeom>
            <a:avLst/>
            <a:gdLst/>
            <a:ahLst/>
            <a:cxnLst/>
            <a:rect r="r" b="b" t="t" l="l"/>
            <a:pathLst>
              <a:path h="4895060" w="15716250">
                <a:moveTo>
                  <a:pt x="0" y="0"/>
                </a:moveTo>
                <a:lnTo>
                  <a:pt x="15716250" y="0"/>
                </a:lnTo>
                <a:lnTo>
                  <a:pt x="15716250" y="4895060"/>
                </a:lnTo>
                <a:lnTo>
                  <a:pt x="0" y="4895060"/>
                </a:lnTo>
                <a:lnTo>
                  <a:pt x="0" y="0"/>
                </a:lnTo>
                <a:close/>
              </a:path>
            </a:pathLst>
          </a:custGeom>
          <a:blipFill>
            <a:blip r:embed="rId3"/>
            <a:stretch>
              <a:fillRect l="-1525" t="-4387" r="-77"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9097767" y="2529285"/>
            <a:ext cx="2984811" cy="3937928"/>
          </a:xfrm>
          <a:custGeom>
            <a:avLst/>
            <a:gdLst/>
            <a:ahLst/>
            <a:cxnLst/>
            <a:rect r="r" b="b" t="t" l="l"/>
            <a:pathLst>
              <a:path h="3937928" w="2984811">
                <a:moveTo>
                  <a:pt x="0" y="0"/>
                </a:moveTo>
                <a:lnTo>
                  <a:pt x="2984811" y="0"/>
                </a:lnTo>
                <a:lnTo>
                  <a:pt x="2984811" y="3937929"/>
                </a:lnTo>
                <a:lnTo>
                  <a:pt x="0" y="3937929"/>
                </a:lnTo>
                <a:lnTo>
                  <a:pt x="0" y="0"/>
                </a:lnTo>
                <a:close/>
              </a:path>
            </a:pathLst>
          </a:custGeom>
          <a:blipFill>
            <a:blip r:embed="rId3"/>
            <a:stretch>
              <a:fillRect l="0" t="0" r="0" b="-1061"/>
            </a:stretch>
          </a:blipFill>
        </p:spPr>
      </p:sp>
      <p:sp>
        <p:nvSpPr>
          <p:cNvPr name="Freeform 10" id="10"/>
          <p:cNvSpPr/>
          <p:nvPr/>
        </p:nvSpPr>
        <p:spPr>
          <a:xfrm flipH="false" flipV="false" rot="0">
            <a:off x="2129401" y="2529285"/>
            <a:ext cx="2994367" cy="3992489"/>
          </a:xfrm>
          <a:custGeom>
            <a:avLst/>
            <a:gdLst/>
            <a:ahLst/>
            <a:cxnLst/>
            <a:rect r="r" b="b" t="t" l="l"/>
            <a:pathLst>
              <a:path h="3992489" w="2994367">
                <a:moveTo>
                  <a:pt x="0" y="0"/>
                </a:moveTo>
                <a:lnTo>
                  <a:pt x="2994367" y="0"/>
                </a:lnTo>
                <a:lnTo>
                  <a:pt x="2994367" y="3992489"/>
                </a:lnTo>
                <a:lnTo>
                  <a:pt x="0" y="3992489"/>
                </a:lnTo>
                <a:lnTo>
                  <a:pt x="0" y="0"/>
                </a:lnTo>
                <a:close/>
              </a:path>
            </a:pathLst>
          </a:custGeom>
          <a:blipFill>
            <a:blip r:embed="rId4"/>
            <a:stretch>
              <a:fillRect l="0" t="0" r="0" b="0"/>
            </a:stretch>
          </a:blipFill>
        </p:spPr>
      </p:sp>
      <p:sp>
        <p:nvSpPr>
          <p:cNvPr name="Freeform 11" id="11"/>
          <p:cNvSpPr/>
          <p:nvPr/>
        </p:nvSpPr>
        <p:spPr>
          <a:xfrm flipH="false" flipV="false" rot="0">
            <a:off x="5634885" y="2529285"/>
            <a:ext cx="2958550" cy="3944734"/>
          </a:xfrm>
          <a:custGeom>
            <a:avLst/>
            <a:gdLst/>
            <a:ahLst/>
            <a:cxnLst/>
            <a:rect r="r" b="b" t="t" l="l"/>
            <a:pathLst>
              <a:path h="3944734" w="2958550">
                <a:moveTo>
                  <a:pt x="0" y="0"/>
                </a:moveTo>
                <a:lnTo>
                  <a:pt x="2958550" y="0"/>
                </a:lnTo>
                <a:lnTo>
                  <a:pt x="2958550" y="3944734"/>
                </a:lnTo>
                <a:lnTo>
                  <a:pt x="0" y="3944734"/>
                </a:lnTo>
                <a:lnTo>
                  <a:pt x="0" y="0"/>
                </a:lnTo>
                <a:close/>
              </a:path>
            </a:pathLst>
          </a:custGeom>
          <a:blipFill>
            <a:blip r:embed="rId5"/>
            <a:stretch>
              <a:fillRect l="0" t="0" r="0" b="0"/>
            </a:stretch>
          </a:blipFill>
        </p:spPr>
      </p:sp>
      <p:sp>
        <p:nvSpPr>
          <p:cNvPr name="Freeform 12" id="12"/>
          <p:cNvSpPr/>
          <p:nvPr/>
        </p:nvSpPr>
        <p:spPr>
          <a:xfrm flipH="false" flipV="false" rot="0">
            <a:off x="12685616" y="2529285"/>
            <a:ext cx="2963715" cy="3951620"/>
          </a:xfrm>
          <a:custGeom>
            <a:avLst/>
            <a:gdLst/>
            <a:ahLst/>
            <a:cxnLst/>
            <a:rect r="r" b="b" t="t" l="l"/>
            <a:pathLst>
              <a:path h="3951620" w="2963715">
                <a:moveTo>
                  <a:pt x="0" y="0"/>
                </a:moveTo>
                <a:lnTo>
                  <a:pt x="2963715" y="0"/>
                </a:lnTo>
                <a:lnTo>
                  <a:pt x="2963715" y="3951620"/>
                </a:lnTo>
                <a:lnTo>
                  <a:pt x="0" y="3951620"/>
                </a:lnTo>
                <a:lnTo>
                  <a:pt x="0" y="0"/>
                </a:lnTo>
                <a:close/>
              </a:path>
            </a:pathLst>
          </a:custGeom>
          <a:blipFill>
            <a:blip r:embed="rId6"/>
            <a:stretch>
              <a:fillRect l="0" t="0" r="0" b="0"/>
            </a:stretch>
          </a:blipFill>
        </p:spPr>
      </p:sp>
      <p:sp>
        <p:nvSpPr>
          <p:cNvPr name="Freeform 13" id="13"/>
          <p:cNvSpPr/>
          <p:nvPr/>
        </p:nvSpPr>
        <p:spPr>
          <a:xfrm flipH="false" flipV="false" rot="0">
            <a:off x="2129401" y="6728282"/>
            <a:ext cx="4376464" cy="2122585"/>
          </a:xfrm>
          <a:custGeom>
            <a:avLst/>
            <a:gdLst/>
            <a:ahLst/>
            <a:cxnLst/>
            <a:rect r="r" b="b" t="t" l="l"/>
            <a:pathLst>
              <a:path h="2122585" w="4376464">
                <a:moveTo>
                  <a:pt x="0" y="0"/>
                </a:moveTo>
                <a:lnTo>
                  <a:pt x="4376464" y="0"/>
                </a:lnTo>
                <a:lnTo>
                  <a:pt x="4376464" y="2122585"/>
                </a:lnTo>
                <a:lnTo>
                  <a:pt x="0" y="2122585"/>
                </a:lnTo>
                <a:lnTo>
                  <a:pt x="0" y="0"/>
                </a:lnTo>
                <a:close/>
              </a:path>
            </a:pathLst>
          </a:custGeom>
          <a:blipFill>
            <a:blip r:embed="rId7"/>
            <a:stretch>
              <a:fillRect l="0" t="0" r="0" b="0"/>
            </a:stretch>
          </a:blipFill>
        </p:spPr>
      </p:sp>
      <p:sp>
        <p:nvSpPr>
          <p:cNvPr name="Freeform 14" id="14"/>
          <p:cNvSpPr/>
          <p:nvPr/>
        </p:nvSpPr>
        <p:spPr>
          <a:xfrm flipH="false" flipV="false" rot="0">
            <a:off x="7216831" y="6679168"/>
            <a:ext cx="6746684" cy="2378206"/>
          </a:xfrm>
          <a:custGeom>
            <a:avLst/>
            <a:gdLst/>
            <a:ahLst/>
            <a:cxnLst/>
            <a:rect r="r" b="b" t="t" l="l"/>
            <a:pathLst>
              <a:path h="2378206" w="6746684">
                <a:moveTo>
                  <a:pt x="0" y="0"/>
                </a:moveTo>
                <a:lnTo>
                  <a:pt x="6746684" y="0"/>
                </a:lnTo>
                <a:lnTo>
                  <a:pt x="6746684" y="2378206"/>
                </a:lnTo>
                <a:lnTo>
                  <a:pt x="0" y="2378206"/>
                </a:lnTo>
                <a:lnTo>
                  <a:pt x="0" y="0"/>
                </a:lnTo>
                <a:close/>
              </a:path>
            </a:pathLst>
          </a:custGeom>
          <a:blipFill>
            <a:blip r:embed="rId8"/>
            <a:stretch>
              <a:fillRect l="0" t="0" r="0" b="0"/>
            </a:stretch>
          </a:blipFill>
        </p:spPr>
      </p:sp>
      <p:sp>
        <p:nvSpPr>
          <p:cNvPr name="TextBox 15" id="15"/>
          <p:cNvSpPr txBox="true"/>
          <p:nvPr/>
        </p:nvSpPr>
        <p:spPr>
          <a:xfrm rot="0">
            <a:off x="2129401"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6" id="16"/>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274603" y="5593900"/>
            <a:ext cx="5827873" cy="3463474"/>
          </a:xfrm>
          <a:custGeom>
            <a:avLst/>
            <a:gdLst/>
            <a:ahLst/>
            <a:cxnLst/>
            <a:rect r="r" b="b" t="t" l="l"/>
            <a:pathLst>
              <a:path h="3463474" w="5827873">
                <a:moveTo>
                  <a:pt x="0" y="0"/>
                </a:moveTo>
                <a:lnTo>
                  <a:pt x="5827873" y="0"/>
                </a:lnTo>
                <a:lnTo>
                  <a:pt x="5827873" y="3463474"/>
                </a:lnTo>
                <a:lnTo>
                  <a:pt x="0" y="3463474"/>
                </a:lnTo>
                <a:lnTo>
                  <a:pt x="0" y="0"/>
                </a:lnTo>
                <a:close/>
              </a:path>
            </a:pathLst>
          </a:custGeom>
          <a:blipFill>
            <a:blip r:embed="rId3"/>
            <a:stretch>
              <a:fillRect l="0" t="0" r="0" b="0"/>
            </a:stretch>
          </a:blipFill>
        </p:spPr>
      </p:sp>
      <p:sp>
        <p:nvSpPr>
          <p:cNvPr name="Freeform 10" id="10"/>
          <p:cNvSpPr/>
          <p:nvPr/>
        </p:nvSpPr>
        <p:spPr>
          <a:xfrm flipH="false" flipV="false" rot="0">
            <a:off x="2291314" y="1745662"/>
            <a:ext cx="9133089" cy="3676068"/>
          </a:xfrm>
          <a:custGeom>
            <a:avLst/>
            <a:gdLst/>
            <a:ahLst/>
            <a:cxnLst/>
            <a:rect r="r" b="b" t="t" l="l"/>
            <a:pathLst>
              <a:path h="3676068" w="9133089">
                <a:moveTo>
                  <a:pt x="0" y="0"/>
                </a:moveTo>
                <a:lnTo>
                  <a:pt x="9133089" y="0"/>
                </a:lnTo>
                <a:lnTo>
                  <a:pt x="9133089" y="3676068"/>
                </a:lnTo>
                <a:lnTo>
                  <a:pt x="0" y="3676068"/>
                </a:lnTo>
                <a:lnTo>
                  <a:pt x="0" y="0"/>
                </a:lnTo>
                <a:close/>
              </a:path>
            </a:pathLst>
          </a:custGeom>
          <a:blipFill>
            <a:blip r:embed="rId4"/>
            <a:stretch>
              <a:fillRect l="0" t="0" r="0" b="0"/>
            </a:stretch>
          </a:blipFill>
        </p:spPr>
      </p:sp>
      <p:sp>
        <p:nvSpPr>
          <p:cNvPr name="TextBox 11" id="11"/>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4408918"/>
            <a:ext cx="11680943" cy="1518523"/>
          </a:xfrm>
          <a:custGeom>
            <a:avLst/>
            <a:gdLst/>
            <a:ahLst/>
            <a:cxnLst/>
            <a:rect r="r" b="b" t="t" l="l"/>
            <a:pathLst>
              <a:path h="1518523" w="11680943">
                <a:moveTo>
                  <a:pt x="0" y="0"/>
                </a:moveTo>
                <a:lnTo>
                  <a:pt x="11680942" y="0"/>
                </a:lnTo>
                <a:lnTo>
                  <a:pt x="11680942" y="1518523"/>
                </a:lnTo>
                <a:lnTo>
                  <a:pt x="0" y="1518523"/>
                </a:lnTo>
                <a:lnTo>
                  <a:pt x="0" y="0"/>
                </a:lnTo>
                <a:close/>
              </a:path>
            </a:pathLst>
          </a:custGeom>
          <a:blipFill>
            <a:blip r:embed="rId3"/>
            <a:stretch>
              <a:fillRect l="0" t="0" r="0"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2" id="12"/>
          <p:cNvSpPr txBox="true"/>
          <p:nvPr/>
        </p:nvSpPr>
        <p:spPr>
          <a:xfrm rot="0">
            <a:off x="3493371" y="5908391"/>
            <a:ext cx="11680943"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One hot encoding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575941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Research Problem</a:t>
            </a:r>
          </a:p>
        </p:txBody>
      </p:sp>
      <p:grpSp>
        <p:nvGrpSpPr>
          <p:cNvPr name="Group 10" id="10"/>
          <p:cNvGrpSpPr/>
          <p:nvPr/>
        </p:nvGrpSpPr>
        <p:grpSpPr>
          <a:xfrm rot="0">
            <a:off x="4731006" y="2650826"/>
            <a:ext cx="8825988" cy="3807580"/>
            <a:chOff x="0" y="0"/>
            <a:chExt cx="11767984" cy="5076773"/>
          </a:xfrm>
        </p:grpSpPr>
        <p:grpSp>
          <p:nvGrpSpPr>
            <p:cNvPr name="Group 11" id="11"/>
            <p:cNvGrpSpPr/>
            <p:nvPr/>
          </p:nvGrpSpPr>
          <p:grpSpPr>
            <a:xfrm rot="0">
              <a:off x="1688302" y="570776"/>
              <a:ext cx="10079682" cy="4505997"/>
              <a:chOff x="0" y="0"/>
              <a:chExt cx="1991048" cy="890074"/>
            </a:xfrm>
          </p:grpSpPr>
          <p:sp>
            <p:nvSpPr>
              <p:cNvPr name="Freeform 12" id="12"/>
              <p:cNvSpPr/>
              <p:nvPr/>
            </p:nvSpPr>
            <p:spPr>
              <a:xfrm flipH="false" flipV="false" rot="0">
                <a:off x="0" y="0"/>
                <a:ext cx="1991048" cy="890074"/>
              </a:xfrm>
              <a:custGeom>
                <a:avLst/>
                <a:gdLst/>
                <a:ahLst/>
                <a:cxnLst/>
                <a:rect r="r" b="b" t="t" l="l"/>
                <a:pathLst>
                  <a:path h="890074" w="1991048">
                    <a:moveTo>
                      <a:pt x="52229" y="0"/>
                    </a:moveTo>
                    <a:lnTo>
                      <a:pt x="1938819" y="0"/>
                    </a:lnTo>
                    <a:cubicBezTo>
                      <a:pt x="1967665" y="0"/>
                      <a:pt x="1991048" y="23384"/>
                      <a:pt x="1991048" y="52229"/>
                    </a:cubicBezTo>
                    <a:lnTo>
                      <a:pt x="1991048" y="837845"/>
                    </a:lnTo>
                    <a:cubicBezTo>
                      <a:pt x="1991048" y="866690"/>
                      <a:pt x="1967665" y="890074"/>
                      <a:pt x="1938819" y="890074"/>
                    </a:cubicBezTo>
                    <a:lnTo>
                      <a:pt x="52229" y="890074"/>
                    </a:lnTo>
                    <a:cubicBezTo>
                      <a:pt x="23384" y="890074"/>
                      <a:pt x="0" y="866690"/>
                      <a:pt x="0" y="837845"/>
                    </a:cubicBezTo>
                    <a:lnTo>
                      <a:pt x="0" y="52229"/>
                    </a:lnTo>
                    <a:cubicBezTo>
                      <a:pt x="0" y="23384"/>
                      <a:pt x="23384" y="0"/>
                      <a:pt x="52229" y="0"/>
                    </a:cubicBezTo>
                    <a:close/>
                  </a:path>
                </a:pathLst>
              </a:custGeom>
              <a:solidFill>
                <a:srgbClr val="86B499"/>
              </a:solidFill>
            </p:spPr>
          </p:sp>
          <p:sp>
            <p:nvSpPr>
              <p:cNvPr name="TextBox 13" id="13"/>
              <p:cNvSpPr txBox="true"/>
              <p:nvPr/>
            </p:nvSpPr>
            <p:spPr>
              <a:xfrm>
                <a:off x="0" y="-19050"/>
                <a:ext cx="1991048" cy="90912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207082" y="1106228"/>
              <a:ext cx="9042122" cy="3330318"/>
            </a:xfrm>
            <a:prstGeom prst="rect">
              <a:avLst/>
            </a:prstGeom>
          </p:spPr>
          <p:txBody>
            <a:bodyPr anchor="t" rtlCol="false" tIns="0" lIns="0" bIns="0" rIns="0">
              <a:spAutoFit/>
            </a:bodyPr>
            <a:lstStyle/>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Inconsistent market prices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Weather unpredictability</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Inadequate Crop Growth Insights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Limited Decision Support</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Maintaining sustainable farming practices</a:t>
              </a:r>
            </a:p>
          </p:txBody>
        </p:sp>
        <p:grpSp>
          <p:nvGrpSpPr>
            <p:cNvPr name="Group 15" id="15"/>
            <p:cNvGrpSpPr/>
            <p:nvPr/>
          </p:nvGrpSpPr>
          <p:grpSpPr>
            <a:xfrm rot="0">
              <a:off x="0" y="0"/>
              <a:ext cx="3401691" cy="1141552"/>
              <a:chOff x="0" y="0"/>
              <a:chExt cx="671939" cy="225492"/>
            </a:xfrm>
          </p:grpSpPr>
          <p:sp>
            <p:nvSpPr>
              <p:cNvPr name="Freeform 16" id="16"/>
              <p:cNvSpPr/>
              <p:nvPr/>
            </p:nvSpPr>
            <p:spPr>
              <a:xfrm flipH="false" flipV="false" rot="0">
                <a:off x="0" y="0"/>
                <a:ext cx="671939" cy="225492"/>
              </a:xfrm>
              <a:custGeom>
                <a:avLst/>
                <a:gdLst/>
                <a:ahLst/>
                <a:cxnLst/>
                <a:rect r="r" b="b" t="t" l="l"/>
                <a:pathLst>
                  <a:path h="225492" w="671939">
                    <a:moveTo>
                      <a:pt x="112746" y="0"/>
                    </a:moveTo>
                    <a:lnTo>
                      <a:pt x="559193" y="0"/>
                    </a:lnTo>
                    <a:cubicBezTo>
                      <a:pt x="621461" y="0"/>
                      <a:pt x="671939" y="50478"/>
                      <a:pt x="671939" y="112746"/>
                    </a:cubicBezTo>
                    <a:lnTo>
                      <a:pt x="671939" y="112746"/>
                    </a:lnTo>
                    <a:cubicBezTo>
                      <a:pt x="671939" y="175014"/>
                      <a:pt x="621461" y="225492"/>
                      <a:pt x="559193" y="225492"/>
                    </a:cubicBezTo>
                    <a:lnTo>
                      <a:pt x="112746" y="225492"/>
                    </a:lnTo>
                    <a:cubicBezTo>
                      <a:pt x="50478" y="225492"/>
                      <a:pt x="0" y="175014"/>
                      <a:pt x="0" y="112746"/>
                    </a:cubicBezTo>
                    <a:lnTo>
                      <a:pt x="0" y="112746"/>
                    </a:lnTo>
                    <a:cubicBezTo>
                      <a:pt x="0" y="50478"/>
                      <a:pt x="50478" y="0"/>
                      <a:pt x="112746" y="0"/>
                    </a:cubicBezTo>
                    <a:close/>
                  </a:path>
                </a:pathLst>
              </a:custGeom>
              <a:solidFill>
                <a:srgbClr val="1C5739"/>
              </a:solidFill>
            </p:spPr>
          </p:sp>
          <p:sp>
            <p:nvSpPr>
              <p:cNvPr name="TextBox 17" id="17"/>
              <p:cNvSpPr txBox="true"/>
              <p:nvPr/>
            </p:nvSpPr>
            <p:spPr>
              <a:xfrm>
                <a:off x="0" y="-19050"/>
                <a:ext cx="671939" cy="2445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32156" y="293967"/>
              <a:ext cx="2312293" cy="515517"/>
            </a:xfrm>
            <a:prstGeom prst="rect">
              <a:avLst/>
            </a:prstGeom>
          </p:spPr>
          <p:txBody>
            <a:bodyPr anchor="t" rtlCol="false" tIns="0" lIns="0" bIns="0" rIns="0">
              <a:spAutoFit/>
            </a:bodyPr>
            <a:lstStyle/>
            <a:p>
              <a:pPr algn="l">
                <a:lnSpc>
                  <a:spcPts val="3364"/>
                </a:lnSpc>
              </a:pPr>
              <a:r>
                <a:rPr lang="en-US" sz="2403">
                  <a:solidFill>
                    <a:srgbClr val="FFFFFF"/>
                  </a:solidFill>
                  <a:latin typeface="Canva Sans"/>
                  <a:ea typeface="Canva Sans"/>
                  <a:cs typeface="Canva Sans"/>
                  <a:sym typeface="Canva Sans"/>
                </a:rPr>
                <a:t>Core Issues</a:t>
              </a:r>
            </a:p>
          </p:txBody>
        </p:sp>
      </p:grpSp>
      <p:sp>
        <p:nvSpPr>
          <p:cNvPr name="TextBox 19" id="19"/>
          <p:cNvSpPr txBox="true"/>
          <p:nvPr/>
        </p:nvSpPr>
        <p:spPr>
          <a:xfrm rot="0">
            <a:off x="3293385" y="7047998"/>
            <a:ext cx="13075470" cy="1362633"/>
          </a:xfrm>
          <a:prstGeom prst="rect">
            <a:avLst/>
          </a:prstGeom>
        </p:spPr>
        <p:txBody>
          <a:bodyPr anchor="t" rtlCol="false" tIns="0" lIns="0" bIns="0" rIns="0">
            <a:spAutoFit/>
          </a:bodyPr>
          <a:lstStyle/>
          <a:p>
            <a:pPr algn="ctr">
              <a:lnSpc>
                <a:spcPts val="3644"/>
              </a:lnSpc>
            </a:pPr>
            <a:r>
              <a:rPr lang="en-US" sz="2603" b="true">
                <a:solidFill>
                  <a:srgbClr val="545454"/>
                </a:solidFill>
                <a:latin typeface="Canva Sans Bold"/>
                <a:ea typeface="Canva Sans Bold"/>
                <a:cs typeface="Canva Sans Bold"/>
                <a:sym typeface="Canva Sans Bold"/>
              </a:rPr>
              <a:t>These challenges leads to farmers being hindered in their ability to make informed decisions, ultimately leading to inefficiencies, reduced profitability, and increased risk in agricultural production.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2576357"/>
            <a:ext cx="12476658" cy="1621966"/>
          </a:xfrm>
          <a:custGeom>
            <a:avLst/>
            <a:gdLst/>
            <a:ahLst/>
            <a:cxnLst/>
            <a:rect r="r" b="b" t="t" l="l"/>
            <a:pathLst>
              <a:path h="1621966" w="12476658">
                <a:moveTo>
                  <a:pt x="0" y="0"/>
                </a:moveTo>
                <a:lnTo>
                  <a:pt x="12476658" y="0"/>
                </a:lnTo>
                <a:lnTo>
                  <a:pt x="12476658" y="1621966"/>
                </a:lnTo>
                <a:lnTo>
                  <a:pt x="0" y="1621966"/>
                </a:lnTo>
                <a:lnTo>
                  <a:pt x="0" y="0"/>
                </a:lnTo>
                <a:close/>
              </a:path>
            </a:pathLst>
          </a:custGeom>
          <a:blipFill>
            <a:blip r:embed="rId3"/>
            <a:stretch>
              <a:fillRect l="0" t="0" r="0" b="0"/>
            </a:stretch>
          </a:blipFill>
        </p:spPr>
      </p:sp>
      <p:sp>
        <p:nvSpPr>
          <p:cNvPr name="Freeform 10" id="10"/>
          <p:cNvSpPr/>
          <p:nvPr/>
        </p:nvSpPr>
        <p:spPr>
          <a:xfrm flipH="false" flipV="false" rot="0">
            <a:off x="4081070" y="4977662"/>
            <a:ext cx="11301259" cy="2797062"/>
          </a:xfrm>
          <a:custGeom>
            <a:avLst/>
            <a:gdLst/>
            <a:ahLst/>
            <a:cxnLst/>
            <a:rect r="r" b="b" t="t" l="l"/>
            <a:pathLst>
              <a:path h="2797062" w="11301259">
                <a:moveTo>
                  <a:pt x="0" y="0"/>
                </a:moveTo>
                <a:lnTo>
                  <a:pt x="11301259" y="0"/>
                </a:lnTo>
                <a:lnTo>
                  <a:pt x="11301259" y="2797062"/>
                </a:lnTo>
                <a:lnTo>
                  <a:pt x="0" y="2797062"/>
                </a:lnTo>
                <a:lnTo>
                  <a:pt x="0" y="0"/>
                </a:lnTo>
                <a:close/>
              </a:path>
            </a:pathLst>
          </a:custGeom>
          <a:blipFill>
            <a:blip r:embed="rId4"/>
            <a:stretch>
              <a:fillRect l="0" t="0" r="0" b="0"/>
            </a:stretch>
          </a:blipFill>
        </p:spPr>
      </p:sp>
      <p:sp>
        <p:nvSpPr>
          <p:cNvPr name="TextBox 11" id="11"/>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3" id="13"/>
          <p:cNvSpPr txBox="true"/>
          <p:nvPr/>
        </p:nvSpPr>
        <p:spPr>
          <a:xfrm rot="0">
            <a:off x="3493371" y="4179273"/>
            <a:ext cx="12476658"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Feature Scaling</a:t>
            </a:r>
          </a:p>
        </p:txBody>
      </p:sp>
      <p:sp>
        <p:nvSpPr>
          <p:cNvPr name="TextBox 14" id="14"/>
          <p:cNvSpPr txBox="true"/>
          <p:nvPr/>
        </p:nvSpPr>
        <p:spPr>
          <a:xfrm rot="0">
            <a:off x="4081070" y="7755674"/>
            <a:ext cx="11301259"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split the data set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313248" y="3077861"/>
            <a:ext cx="11301259" cy="3475137"/>
          </a:xfrm>
          <a:custGeom>
            <a:avLst/>
            <a:gdLst/>
            <a:ahLst/>
            <a:cxnLst/>
            <a:rect r="r" b="b" t="t" l="l"/>
            <a:pathLst>
              <a:path h="3475137" w="11301259">
                <a:moveTo>
                  <a:pt x="0" y="0"/>
                </a:moveTo>
                <a:lnTo>
                  <a:pt x="11301259" y="0"/>
                </a:lnTo>
                <a:lnTo>
                  <a:pt x="11301259" y="3475137"/>
                </a:lnTo>
                <a:lnTo>
                  <a:pt x="0" y="3475137"/>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386454"/>
            <a:ext cx="10418535" cy="3646487"/>
          </a:xfrm>
          <a:custGeom>
            <a:avLst/>
            <a:gdLst/>
            <a:ahLst/>
            <a:cxnLst/>
            <a:rect r="r" b="b" t="t" l="l"/>
            <a:pathLst>
              <a:path h="3646487" w="10418535">
                <a:moveTo>
                  <a:pt x="0" y="0"/>
                </a:moveTo>
                <a:lnTo>
                  <a:pt x="10418535" y="0"/>
                </a:lnTo>
                <a:lnTo>
                  <a:pt x="10418535" y="3646487"/>
                </a:lnTo>
                <a:lnTo>
                  <a:pt x="0" y="3646487"/>
                </a:lnTo>
                <a:lnTo>
                  <a:pt x="0" y="0"/>
                </a:lnTo>
                <a:close/>
              </a:path>
            </a:pathLst>
          </a:custGeom>
          <a:blipFill>
            <a:blip r:embed="rId3"/>
            <a:stretch>
              <a:fillRect l="0" t="0" r="0" b="0"/>
            </a:stretch>
          </a:blipFill>
        </p:spPr>
      </p:sp>
      <p:sp>
        <p:nvSpPr>
          <p:cNvPr name="Freeform 10" id="10"/>
          <p:cNvSpPr/>
          <p:nvPr/>
        </p:nvSpPr>
        <p:spPr>
          <a:xfrm flipH="false" flipV="false" rot="0">
            <a:off x="5247321" y="6166927"/>
            <a:ext cx="7522469" cy="3174087"/>
          </a:xfrm>
          <a:custGeom>
            <a:avLst/>
            <a:gdLst/>
            <a:ahLst/>
            <a:cxnLst/>
            <a:rect r="r" b="b" t="t" l="l"/>
            <a:pathLst>
              <a:path h="3174087" w="7522469">
                <a:moveTo>
                  <a:pt x="0" y="0"/>
                </a:moveTo>
                <a:lnTo>
                  <a:pt x="7522469" y="0"/>
                </a:lnTo>
                <a:lnTo>
                  <a:pt x="7522469" y="3174086"/>
                </a:lnTo>
                <a:lnTo>
                  <a:pt x="0" y="3174086"/>
                </a:lnTo>
                <a:lnTo>
                  <a:pt x="0" y="0"/>
                </a:lnTo>
                <a:close/>
              </a:path>
            </a:pathLst>
          </a:custGeom>
          <a:blipFill>
            <a:blip r:embed="rId4"/>
            <a:stretch>
              <a:fillRect l="0" t="0" r="0" b="0"/>
            </a:stretch>
          </a:blipFill>
        </p:spPr>
      </p:sp>
      <p:sp>
        <p:nvSpPr>
          <p:cNvPr name="TextBox 11" id="11"/>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681546"/>
            <a:ext cx="6036130" cy="5514828"/>
          </a:xfrm>
          <a:custGeom>
            <a:avLst/>
            <a:gdLst/>
            <a:ahLst/>
            <a:cxnLst/>
            <a:rect r="r" b="b" t="t" l="l"/>
            <a:pathLst>
              <a:path h="5514828" w="6036130">
                <a:moveTo>
                  <a:pt x="0" y="0"/>
                </a:moveTo>
                <a:lnTo>
                  <a:pt x="6036130" y="0"/>
                </a:lnTo>
                <a:lnTo>
                  <a:pt x="6036130" y="5514827"/>
                </a:lnTo>
                <a:lnTo>
                  <a:pt x="0" y="5514827"/>
                </a:lnTo>
                <a:lnTo>
                  <a:pt x="0" y="0"/>
                </a:lnTo>
                <a:close/>
              </a:path>
            </a:pathLst>
          </a:custGeom>
          <a:blipFill>
            <a:blip r:embed="rId3"/>
            <a:stretch>
              <a:fillRect l="0" t="0" r="0" b="0"/>
            </a:stretch>
          </a:blipFill>
        </p:spPr>
      </p:sp>
      <p:sp>
        <p:nvSpPr>
          <p:cNvPr name="TextBox 10" id="10"/>
          <p:cNvSpPr txBox="true"/>
          <p:nvPr/>
        </p:nvSpPr>
        <p:spPr>
          <a:xfrm rot="0">
            <a:off x="2129401" y="847725"/>
            <a:ext cx="1384256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 contd.</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2657223"/>
            <a:ext cx="11301259" cy="4972554"/>
          </a:xfrm>
          <a:custGeom>
            <a:avLst/>
            <a:gdLst/>
            <a:ahLst/>
            <a:cxnLst/>
            <a:rect r="r" b="b" t="t" l="l"/>
            <a:pathLst>
              <a:path h="4972554" w="11301259">
                <a:moveTo>
                  <a:pt x="0" y="0"/>
                </a:moveTo>
                <a:lnTo>
                  <a:pt x="11301258" y="0"/>
                </a:lnTo>
                <a:lnTo>
                  <a:pt x="11301258" y="4972554"/>
                </a:lnTo>
                <a:lnTo>
                  <a:pt x="0" y="4972554"/>
                </a:lnTo>
                <a:lnTo>
                  <a:pt x="0" y="0"/>
                </a:lnTo>
                <a:close/>
              </a:path>
            </a:pathLst>
          </a:custGeom>
          <a:blipFill>
            <a:blip r:embed="rId3"/>
            <a:stretch>
              <a:fillRect l="0" t="0" r="0" b="0"/>
            </a:stretch>
          </a:blipFill>
        </p:spPr>
      </p:sp>
      <p:sp>
        <p:nvSpPr>
          <p:cNvPr name="TextBox 10" id="10"/>
          <p:cNvSpPr txBox="true"/>
          <p:nvPr/>
        </p:nvSpPr>
        <p:spPr>
          <a:xfrm rot="0">
            <a:off x="2129401" y="847725"/>
            <a:ext cx="2334220" cy="1896745"/>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Testing</a:t>
            </a:r>
          </a:p>
          <a:p>
            <a:pPr algn="l">
              <a:lnSpc>
                <a:spcPts val="7279"/>
              </a:lnSpc>
            </a:pP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39161" y="2510846"/>
            <a:ext cx="6529555" cy="5460340"/>
          </a:xfrm>
          <a:custGeom>
            <a:avLst/>
            <a:gdLst/>
            <a:ahLst/>
            <a:cxnLst/>
            <a:rect r="r" b="b" t="t" l="l"/>
            <a:pathLst>
              <a:path h="5460340" w="6529555">
                <a:moveTo>
                  <a:pt x="0" y="0"/>
                </a:moveTo>
                <a:lnTo>
                  <a:pt x="6529555" y="0"/>
                </a:lnTo>
                <a:lnTo>
                  <a:pt x="6529555" y="5460341"/>
                </a:lnTo>
                <a:lnTo>
                  <a:pt x="0" y="5460341"/>
                </a:lnTo>
                <a:lnTo>
                  <a:pt x="0" y="0"/>
                </a:lnTo>
                <a:close/>
              </a:path>
            </a:pathLst>
          </a:custGeom>
          <a:blipFill>
            <a:blip r:embed="rId3"/>
            <a:stretch>
              <a:fillRect l="0" t="0" r="0" b="0"/>
            </a:stretch>
          </a:blipFill>
        </p:spPr>
      </p:sp>
      <p:sp>
        <p:nvSpPr>
          <p:cNvPr name="Freeform 10" id="10"/>
          <p:cNvSpPr/>
          <p:nvPr/>
        </p:nvSpPr>
        <p:spPr>
          <a:xfrm flipH="false" flipV="false" rot="0">
            <a:off x="10690213" y="2510846"/>
            <a:ext cx="6398488" cy="5326741"/>
          </a:xfrm>
          <a:custGeom>
            <a:avLst/>
            <a:gdLst/>
            <a:ahLst/>
            <a:cxnLst/>
            <a:rect r="r" b="b" t="t" l="l"/>
            <a:pathLst>
              <a:path h="5326741" w="6398488">
                <a:moveTo>
                  <a:pt x="0" y="0"/>
                </a:moveTo>
                <a:lnTo>
                  <a:pt x="6398488" y="0"/>
                </a:lnTo>
                <a:lnTo>
                  <a:pt x="6398488" y="5326742"/>
                </a:lnTo>
                <a:lnTo>
                  <a:pt x="0" y="5326742"/>
                </a:lnTo>
                <a:lnTo>
                  <a:pt x="0" y="0"/>
                </a:lnTo>
                <a:close/>
              </a:path>
            </a:pathLst>
          </a:custGeom>
          <a:blipFill>
            <a:blip r:embed="rId4"/>
            <a:stretch>
              <a:fillRect l="0" t="0" r="0" b="0"/>
            </a:stretch>
          </a:blipFill>
        </p:spPr>
      </p:sp>
      <p:sp>
        <p:nvSpPr>
          <p:cNvPr name="TextBox 11" id="11"/>
          <p:cNvSpPr txBox="true"/>
          <p:nvPr/>
        </p:nvSpPr>
        <p:spPr>
          <a:xfrm rot="0">
            <a:off x="2129401" y="847725"/>
            <a:ext cx="6523315" cy="282067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a:p>
            <a:pPr algn="l">
              <a:lnSpc>
                <a:spcPts val="7279"/>
              </a:lnSpc>
            </a:pPr>
          </a:p>
          <a:p>
            <a:pPr algn="l">
              <a:lnSpc>
                <a:spcPts val="7279"/>
              </a:lnSpc>
            </a:pP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5513903" y="3589965"/>
            <a:ext cx="8828828" cy="3502145"/>
          </a:xfrm>
          <a:prstGeom prst="rect">
            <a:avLst/>
          </a:prstGeom>
        </p:spPr>
        <p:txBody>
          <a:bodyPr anchor="t" rtlCol="false" tIns="0" lIns="0" bIns="0" rIns="0">
            <a:spAutoFit/>
          </a:bodyPr>
          <a:lstStyle/>
          <a:p>
            <a:pPr algn="l">
              <a:lnSpc>
                <a:spcPts val="13445"/>
              </a:lnSpc>
            </a:pPr>
            <a:r>
              <a:rPr lang="en-US" sz="9603" b="true">
                <a:solidFill>
                  <a:srgbClr val="545454"/>
                </a:solidFill>
                <a:latin typeface="Codec Pro Bold"/>
                <a:ea typeface="Codec Pro Bold"/>
                <a:cs typeface="Codec Pro Bold"/>
                <a:sym typeface="Codec Pro Bold"/>
              </a:rPr>
              <a:t>Demonstration</a:t>
            </a:r>
          </a:p>
          <a:p>
            <a:pPr algn="l">
              <a:lnSpc>
                <a:spcPts val="13445"/>
              </a:lnSpc>
            </a:pP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642748" y="3555313"/>
            <a:ext cx="1483849" cy="1483849"/>
          </a:xfrm>
          <a:custGeom>
            <a:avLst/>
            <a:gdLst/>
            <a:ahLst/>
            <a:cxnLst/>
            <a:rect r="r" b="b" t="t" l="l"/>
            <a:pathLst>
              <a:path h="1483849" w="1483849">
                <a:moveTo>
                  <a:pt x="0" y="0"/>
                </a:moveTo>
                <a:lnTo>
                  <a:pt x="1483849" y="0"/>
                </a:lnTo>
                <a:lnTo>
                  <a:pt x="1483849" y="1483849"/>
                </a:lnTo>
                <a:lnTo>
                  <a:pt x="0" y="1483849"/>
                </a:lnTo>
                <a:lnTo>
                  <a:pt x="0" y="0"/>
                </a:lnTo>
                <a:close/>
              </a:path>
            </a:pathLst>
          </a:custGeom>
          <a:blipFill>
            <a:blip r:embed="rId3"/>
            <a:stretch>
              <a:fillRect l="0" t="0" r="0" b="0"/>
            </a:stretch>
          </a:blipFill>
        </p:spPr>
      </p:sp>
      <p:sp>
        <p:nvSpPr>
          <p:cNvPr name="Freeform 10" id="10"/>
          <p:cNvSpPr/>
          <p:nvPr/>
        </p:nvSpPr>
        <p:spPr>
          <a:xfrm flipH="false" flipV="false" rot="0">
            <a:off x="14225711" y="3389255"/>
            <a:ext cx="1754245" cy="1754245"/>
          </a:xfrm>
          <a:custGeom>
            <a:avLst/>
            <a:gdLst/>
            <a:ahLst/>
            <a:cxnLst/>
            <a:rect r="r" b="b" t="t" l="l"/>
            <a:pathLst>
              <a:path h="1754245" w="1754245">
                <a:moveTo>
                  <a:pt x="0" y="0"/>
                </a:moveTo>
                <a:lnTo>
                  <a:pt x="1754245" y="0"/>
                </a:lnTo>
                <a:lnTo>
                  <a:pt x="1754245" y="1754245"/>
                </a:lnTo>
                <a:lnTo>
                  <a:pt x="0" y="1754245"/>
                </a:lnTo>
                <a:lnTo>
                  <a:pt x="0" y="0"/>
                </a:lnTo>
                <a:close/>
              </a:path>
            </a:pathLst>
          </a:custGeom>
          <a:blipFill>
            <a:blip r:embed="rId4"/>
            <a:stretch>
              <a:fillRect l="0" t="0" r="0" b="0"/>
            </a:stretch>
          </a:blipFill>
        </p:spPr>
      </p:sp>
      <p:sp>
        <p:nvSpPr>
          <p:cNvPr name="Freeform 11" id="11"/>
          <p:cNvSpPr/>
          <p:nvPr/>
        </p:nvSpPr>
        <p:spPr>
          <a:xfrm flipH="false" flipV="false" rot="0">
            <a:off x="10125698" y="3389255"/>
            <a:ext cx="1754245" cy="1754245"/>
          </a:xfrm>
          <a:custGeom>
            <a:avLst/>
            <a:gdLst/>
            <a:ahLst/>
            <a:cxnLst/>
            <a:rect r="r" b="b" t="t" l="l"/>
            <a:pathLst>
              <a:path h="1754245" w="1754245">
                <a:moveTo>
                  <a:pt x="0" y="0"/>
                </a:moveTo>
                <a:lnTo>
                  <a:pt x="1754245" y="0"/>
                </a:lnTo>
                <a:lnTo>
                  <a:pt x="1754245" y="1754245"/>
                </a:lnTo>
                <a:lnTo>
                  <a:pt x="0" y="1754245"/>
                </a:lnTo>
                <a:lnTo>
                  <a:pt x="0" y="0"/>
                </a:lnTo>
                <a:close/>
              </a:path>
            </a:pathLst>
          </a:custGeom>
          <a:blipFill>
            <a:blip r:embed="rId5"/>
            <a:stretch>
              <a:fillRect l="0" t="0" r="0" b="0"/>
            </a:stretch>
          </a:blipFill>
        </p:spPr>
      </p:sp>
      <p:sp>
        <p:nvSpPr>
          <p:cNvPr name="Freeform 12" id="12"/>
          <p:cNvSpPr/>
          <p:nvPr/>
        </p:nvSpPr>
        <p:spPr>
          <a:xfrm flipH="false" flipV="false" rot="0">
            <a:off x="6340126" y="3448803"/>
            <a:ext cx="1741660" cy="1741660"/>
          </a:xfrm>
          <a:custGeom>
            <a:avLst/>
            <a:gdLst/>
            <a:ahLst/>
            <a:cxnLst/>
            <a:rect r="r" b="b" t="t" l="l"/>
            <a:pathLst>
              <a:path h="1741660" w="1741660">
                <a:moveTo>
                  <a:pt x="0" y="0"/>
                </a:moveTo>
                <a:lnTo>
                  <a:pt x="1741660" y="0"/>
                </a:lnTo>
                <a:lnTo>
                  <a:pt x="1741660" y="1741659"/>
                </a:lnTo>
                <a:lnTo>
                  <a:pt x="0" y="1741659"/>
                </a:lnTo>
                <a:lnTo>
                  <a:pt x="0" y="0"/>
                </a:lnTo>
                <a:close/>
              </a:path>
            </a:pathLst>
          </a:custGeom>
          <a:blipFill>
            <a:blip r:embed="rId6"/>
            <a:stretch>
              <a:fillRect l="0" t="0" r="0" b="0"/>
            </a:stretch>
          </a:blipFill>
        </p:spPr>
      </p:sp>
      <p:sp>
        <p:nvSpPr>
          <p:cNvPr name="Freeform 13" id="13"/>
          <p:cNvSpPr/>
          <p:nvPr/>
        </p:nvSpPr>
        <p:spPr>
          <a:xfrm flipH="false" flipV="false" rot="0">
            <a:off x="5002897" y="3919772"/>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
        <p:nvSpPr>
          <p:cNvPr name="TextBox 14" id="14"/>
          <p:cNvSpPr txBox="true"/>
          <p:nvPr/>
        </p:nvSpPr>
        <p:spPr>
          <a:xfrm rot="0">
            <a:off x="2129401" y="847725"/>
            <a:ext cx="574699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Tasks To Be Done</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271478" y="5673207"/>
            <a:ext cx="2180034"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Creating UIs</a:t>
            </a:r>
          </a:p>
        </p:txBody>
      </p:sp>
      <p:sp>
        <p:nvSpPr>
          <p:cNvPr name="TextBox 17" id="17"/>
          <p:cNvSpPr txBox="true"/>
          <p:nvPr/>
        </p:nvSpPr>
        <p:spPr>
          <a:xfrm rot="0">
            <a:off x="10028974" y="5597006"/>
            <a:ext cx="2142292" cy="106933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 Frontend </a:t>
            </a:r>
          </a:p>
          <a:p>
            <a:pPr algn="l">
              <a:lnSpc>
                <a:spcPts val="4060"/>
              </a:lnSpc>
            </a:pPr>
            <a:r>
              <a:rPr lang="en-US" sz="2900">
                <a:solidFill>
                  <a:srgbClr val="545454"/>
                </a:solidFill>
                <a:latin typeface="Codec Pro"/>
                <a:ea typeface="Codec Pro"/>
                <a:cs typeface="Codec Pro"/>
                <a:sym typeface="Codec Pro"/>
              </a:rPr>
              <a:t>connectivity</a:t>
            </a:r>
          </a:p>
        </p:txBody>
      </p:sp>
      <p:sp>
        <p:nvSpPr>
          <p:cNvPr name="TextBox 18" id="18"/>
          <p:cNvSpPr txBox="true"/>
          <p:nvPr/>
        </p:nvSpPr>
        <p:spPr>
          <a:xfrm rot="0">
            <a:off x="6201969" y="5673207"/>
            <a:ext cx="1943576"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API Testing</a:t>
            </a:r>
          </a:p>
        </p:txBody>
      </p:sp>
      <p:sp>
        <p:nvSpPr>
          <p:cNvPr name="TextBox 19" id="19"/>
          <p:cNvSpPr txBox="true"/>
          <p:nvPr/>
        </p:nvSpPr>
        <p:spPr>
          <a:xfrm rot="0">
            <a:off x="13947514" y="5633836"/>
            <a:ext cx="2895362"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Usability Testing</a:t>
            </a:r>
          </a:p>
        </p:txBody>
      </p:sp>
      <p:sp>
        <p:nvSpPr>
          <p:cNvPr name="Freeform 20" id="20"/>
          <p:cNvSpPr/>
          <p:nvPr/>
        </p:nvSpPr>
        <p:spPr>
          <a:xfrm flipH="false" flipV="false" rot="0">
            <a:off x="8798689" y="3889999"/>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
        <p:nvSpPr>
          <p:cNvPr name="Freeform 21" id="21"/>
          <p:cNvSpPr/>
          <p:nvPr/>
        </p:nvSpPr>
        <p:spPr>
          <a:xfrm flipH="false" flipV="false" rot="0">
            <a:off x="12803229" y="3889999"/>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Technologies to be Used</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351702" y="2465921"/>
            <a:ext cx="15936298" cy="5562334"/>
          </a:xfrm>
          <a:prstGeom prst="rect">
            <a:avLst/>
          </a:prstGeom>
        </p:spPr>
        <p:txBody>
          <a:bodyPr anchor="t" rtlCol="false" tIns="0" lIns="0" bIns="0" rIns="0">
            <a:spAutoFit/>
          </a:bodyPr>
          <a:lstStyle/>
          <a:p>
            <a:pPr algn="l">
              <a:lnSpc>
                <a:spcPts val="2952"/>
              </a:lnSpc>
            </a:pPr>
            <a:r>
              <a:rPr lang="en-US" sz="2270" b="true">
                <a:solidFill>
                  <a:srgbClr val="545454"/>
                </a:solidFill>
                <a:latin typeface="Open Sauce Bold"/>
                <a:ea typeface="Open Sauce Bold"/>
                <a:cs typeface="Open Sauce Bold"/>
                <a:sym typeface="Open Sauce Bold"/>
              </a:rPr>
              <a:t>Growth Rate Prediction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Machine Learning Algorithms: Logistic Regression, A and Supervised ML models for accurate growth rate predictions.</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 Sources: Real-time weather data using Weather APIs.</a:t>
            </a:r>
          </a:p>
          <a:p>
            <a:pPr algn="l">
              <a:lnSpc>
                <a:spcPts val="2952"/>
              </a:lnSpc>
            </a:pPr>
          </a:p>
          <a:p>
            <a:pPr algn="l">
              <a:lnSpc>
                <a:spcPts val="2952"/>
              </a:lnSpc>
            </a:pPr>
            <a:r>
              <a:rPr lang="en-US" sz="2270" b="true">
                <a:solidFill>
                  <a:srgbClr val="545454"/>
                </a:solidFill>
                <a:latin typeface="Open Sauce Bold"/>
                <a:ea typeface="Open Sauce Bold"/>
                <a:cs typeface="Open Sauce Bold"/>
                <a:sym typeface="Open Sauce Bold"/>
              </a:rPr>
              <a:t>Web Application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Tech Stack: MERN stack (MongoDB, Express, React, Node.js) for building a user-friendly interface.</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Backend Framework: Flask for managing server-side logic.</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Databases: Firebase for real-time data management</a:t>
            </a:r>
          </a:p>
          <a:p>
            <a:pPr algn="l">
              <a:lnSpc>
                <a:spcPts val="2952"/>
              </a:lnSpc>
            </a:pPr>
          </a:p>
          <a:p>
            <a:pPr algn="l">
              <a:lnSpc>
                <a:spcPts val="2952"/>
              </a:lnSpc>
            </a:pPr>
            <a:r>
              <a:rPr lang="en-US" sz="2270" b="true">
                <a:solidFill>
                  <a:srgbClr val="545454"/>
                </a:solidFill>
                <a:latin typeface="Open Sauce Bold"/>
                <a:ea typeface="Open Sauce Bold"/>
                <a:cs typeface="Open Sauce Bold"/>
                <a:sym typeface="Open Sauce Bold"/>
              </a:rPr>
              <a:t>Data Visualization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Tools: Power BI for presenting data insights in a comprehensible and interactive manner.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780541" y="7138573"/>
            <a:ext cx="3510605" cy="1975603"/>
          </a:xfrm>
          <a:custGeom>
            <a:avLst/>
            <a:gdLst/>
            <a:ahLst/>
            <a:cxnLst/>
            <a:rect r="r" b="b" t="t" l="l"/>
            <a:pathLst>
              <a:path h="1975603" w="3510605">
                <a:moveTo>
                  <a:pt x="0" y="0"/>
                </a:moveTo>
                <a:lnTo>
                  <a:pt x="3510605" y="0"/>
                </a:lnTo>
                <a:lnTo>
                  <a:pt x="3510605" y="1975604"/>
                </a:lnTo>
                <a:lnTo>
                  <a:pt x="0" y="1975604"/>
                </a:lnTo>
                <a:lnTo>
                  <a:pt x="0" y="0"/>
                </a:lnTo>
                <a:close/>
              </a:path>
            </a:pathLst>
          </a:custGeom>
          <a:blipFill>
            <a:blip r:embed="rId3"/>
            <a:stretch>
              <a:fillRect l="0" t="0" r="0" b="0"/>
            </a:stretch>
          </a:blipFill>
        </p:spPr>
      </p:sp>
      <p:sp>
        <p:nvSpPr>
          <p:cNvPr name="Freeform 10" id="10"/>
          <p:cNvSpPr/>
          <p:nvPr/>
        </p:nvSpPr>
        <p:spPr>
          <a:xfrm flipH="false" flipV="false" rot="0">
            <a:off x="2875203" y="7384124"/>
            <a:ext cx="2102299" cy="1376939"/>
          </a:xfrm>
          <a:custGeom>
            <a:avLst/>
            <a:gdLst/>
            <a:ahLst/>
            <a:cxnLst/>
            <a:rect r="r" b="b" t="t" l="l"/>
            <a:pathLst>
              <a:path h="1376939" w="2102299">
                <a:moveTo>
                  <a:pt x="0" y="0"/>
                </a:moveTo>
                <a:lnTo>
                  <a:pt x="2102299" y="0"/>
                </a:lnTo>
                <a:lnTo>
                  <a:pt x="2102299" y="1376939"/>
                </a:lnTo>
                <a:lnTo>
                  <a:pt x="0" y="1376939"/>
                </a:lnTo>
                <a:lnTo>
                  <a:pt x="0" y="0"/>
                </a:lnTo>
                <a:close/>
              </a:path>
            </a:pathLst>
          </a:custGeom>
          <a:blipFill>
            <a:blip r:embed="rId4"/>
            <a:stretch>
              <a:fillRect l="-8053" t="0" r="-8053" b="0"/>
            </a:stretch>
          </a:blipFill>
        </p:spPr>
      </p:sp>
      <p:sp>
        <p:nvSpPr>
          <p:cNvPr name="Freeform 11" id="11"/>
          <p:cNvSpPr/>
          <p:nvPr/>
        </p:nvSpPr>
        <p:spPr>
          <a:xfrm flipH="false" flipV="false" rot="0">
            <a:off x="15792625" y="7384124"/>
            <a:ext cx="1834893" cy="1034213"/>
          </a:xfrm>
          <a:custGeom>
            <a:avLst/>
            <a:gdLst/>
            <a:ahLst/>
            <a:cxnLst/>
            <a:rect r="r" b="b" t="t" l="l"/>
            <a:pathLst>
              <a:path h="1034213" w="1834893">
                <a:moveTo>
                  <a:pt x="0" y="0"/>
                </a:moveTo>
                <a:lnTo>
                  <a:pt x="1834893" y="0"/>
                </a:lnTo>
                <a:lnTo>
                  <a:pt x="1834893" y="1034212"/>
                </a:lnTo>
                <a:lnTo>
                  <a:pt x="0" y="1034212"/>
                </a:lnTo>
                <a:lnTo>
                  <a:pt x="0" y="0"/>
                </a:lnTo>
                <a:close/>
              </a:path>
            </a:pathLst>
          </a:custGeom>
          <a:blipFill>
            <a:blip r:embed="rId5"/>
            <a:stretch>
              <a:fillRect l="0" t="0" r="0" b="0"/>
            </a:stretch>
          </a:blipFill>
        </p:spPr>
      </p:sp>
      <p:sp>
        <p:nvSpPr>
          <p:cNvPr name="Freeform 12" id="12"/>
          <p:cNvSpPr/>
          <p:nvPr/>
        </p:nvSpPr>
        <p:spPr>
          <a:xfrm flipH="false" flipV="false" rot="0">
            <a:off x="10550243" y="7193888"/>
            <a:ext cx="1567175" cy="1567175"/>
          </a:xfrm>
          <a:custGeom>
            <a:avLst/>
            <a:gdLst/>
            <a:ahLst/>
            <a:cxnLst/>
            <a:rect r="r" b="b" t="t" l="l"/>
            <a:pathLst>
              <a:path h="1567175" w="1567175">
                <a:moveTo>
                  <a:pt x="0" y="0"/>
                </a:moveTo>
                <a:lnTo>
                  <a:pt x="1567175" y="0"/>
                </a:lnTo>
                <a:lnTo>
                  <a:pt x="1567175" y="1567175"/>
                </a:lnTo>
                <a:lnTo>
                  <a:pt x="0" y="1567175"/>
                </a:lnTo>
                <a:lnTo>
                  <a:pt x="0" y="0"/>
                </a:lnTo>
                <a:close/>
              </a:path>
            </a:pathLst>
          </a:custGeom>
          <a:blipFill>
            <a:blip r:embed="rId6"/>
            <a:stretch>
              <a:fillRect l="0" t="0" r="0" b="0"/>
            </a:stretch>
          </a:blipFill>
        </p:spPr>
      </p:sp>
      <p:sp>
        <p:nvSpPr>
          <p:cNvPr name="Freeform 13" id="13"/>
          <p:cNvSpPr/>
          <p:nvPr/>
        </p:nvSpPr>
        <p:spPr>
          <a:xfrm flipH="false" flipV="false" rot="0">
            <a:off x="13709451" y="7289006"/>
            <a:ext cx="2083174" cy="1376939"/>
          </a:xfrm>
          <a:custGeom>
            <a:avLst/>
            <a:gdLst/>
            <a:ahLst/>
            <a:cxnLst/>
            <a:rect r="r" b="b" t="t" l="l"/>
            <a:pathLst>
              <a:path h="1376939" w="2083174">
                <a:moveTo>
                  <a:pt x="0" y="0"/>
                </a:moveTo>
                <a:lnTo>
                  <a:pt x="2083174" y="0"/>
                </a:lnTo>
                <a:lnTo>
                  <a:pt x="2083174" y="1376939"/>
                </a:lnTo>
                <a:lnTo>
                  <a:pt x="0" y="1376939"/>
                </a:lnTo>
                <a:lnTo>
                  <a:pt x="0" y="0"/>
                </a:lnTo>
                <a:close/>
              </a:path>
            </a:pathLst>
          </a:custGeom>
          <a:blipFill>
            <a:blip r:embed="rId7"/>
            <a:stretch>
              <a:fillRect l="-28852" t="0" r="-37730" b="0"/>
            </a:stretch>
          </a:blipFill>
        </p:spPr>
      </p:sp>
      <p:sp>
        <p:nvSpPr>
          <p:cNvPr name="TextBox 14" id="14"/>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671731" y="2963545"/>
            <a:ext cx="8980884"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Programming Languages:</a:t>
            </a:r>
            <a:r>
              <a:rPr lang="en-US" sz="2499">
                <a:solidFill>
                  <a:srgbClr val="545454"/>
                </a:solidFill>
                <a:latin typeface="Open Sauce"/>
                <a:ea typeface="Open Sauce"/>
                <a:cs typeface="Open Sauce"/>
                <a:sym typeface="Open Sauce"/>
              </a:rPr>
              <a:t>  Python , MERN stack , flask </a:t>
            </a:r>
          </a:p>
          <a:p>
            <a:pPr algn="l">
              <a:lnSpc>
                <a:spcPts val="3249"/>
              </a:lnSpc>
            </a:pPr>
          </a:p>
        </p:txBody>
      </p:sp>
      <p:sp>
        <p:nvSpPr>
          <p:cNvPr name="TextBox 17" id="17"/>
          <p:cNvSpPr txBox="true"/>
          <p:nvPr/>
        </p:nvSpPr>
        <p:spPr>
          <a:xfrm rot="0">
            <a:off x="2671731" y="4046220"/>
            <a:ext cx="8662100"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APIs :</a:t>
            </a:r>
            <a:r>
              <a:rPr lang="en-US" sz="2499">
                <a:solidFill>
                  <a:srgbClr val="545454"/>
                </a:solidFill>
                <a:latin typeface="Open Sauce"/>
                <a:ea typeface="Open Sauce"/>
                <a:cs typeface="Open Sauce"/>
                <a:sym typeface="Open Sauce"/>
              </a:rPr>
              <a:t> Weather APIs (Google Cloud Vision API)</a:t>
            </a:r>
          </a:p>
          <a:p>
            <a:pPr algn="l">
              <a:lnSpc>
                <a:spcPts val="3249"/>
              </a:lnSpc>
            </a:pPr>
          </a:p>
        </p:txBody>
      </p:sp>
      <p:sp>
        <p:nvSpPr>
          <p:cNvPr name="TextBox 18" id="18"/>
          <p:cNvSpPr txBox="true"/>
          <p:nvPr/>
        </p:nvSpPr>
        <p:spPr>
          <a:xfrm rot="0">
            <a:off x="2671731" y="6263665"/>
            <a:ext cx="7619415"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Data Visualization :</a:t>
            </a:r>
            <a:r>
              <a:rPr lang="en-US" sz="2499">
                <a:solidFill>
                  <a:srgbClr val="545454"/>
                </a:solidFill>
                <a:latin typeface="Open Sauce"/>
                <a:ea typeface="Open Sauce"/>
                <a:cs typeface="Open Sauce"/>
                <a:sym typeface="Open Sauce"/>
              </a:rPr>
              <a:t> Power BI </a:t>
            </a:r>
          </a:p>
          <a:p>
            <a:pPr algn="l">
              <a:lnSpc>
                <a:spcPts val="3249"/>
              </a:lnSpc>
            </a:pPr>
          </a:p>
        </p:txBody>
      </p:sp>
      <p:sp>
        <p:nvSpPr>
          <p:cNvPr name="Freeform 19" id="19"/>
          <p:cNvSpPr/>
          <p:nvPr/>
        </p:nvSpPr>
        <p:spPr>
          <a:xfrm flipH="false" flipV="false" rot="0">
            <a:off x="5339452" y="7533024"/>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TextBox 20" id="20"/>
          <p:cNvSpPr txBox="true"/>
          <p:nvPr/>
        </p:nvSpPr>
        <p:spPr>
          <a:xfrm rot="0">
            <a:off x="2705107" y="5076215"/>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b="true" sz="2499">
                <a:solidFill>
                  <a:srgbClr val="545454"/>
                </a:solidFill>
                <a:latin typeface="Open Sauce Bold"/>
                <a:ea typeface="Open Sauce Bold"/>
                <a:cs typeface="Open Sauce Bold"/>
                <a:sym typeface="Open Sauce Bold"/>
              </a:rPr>
              <a:t>Databases: </a:t>
            </a:r>
            <a:r>
              <a:rPr lang="en-US" sz="2499">
                <a:solidFill>
                  <a:srgbClr val="545454"/>
                </a:solidFill>
                <a:latin typeface="Open Sauce"/>
                <a:ea typeface="Open Sauce"/>
                <a:cs typeface="Open Sauce"/>
                <a:sym typeface="Open Sauce"/>
              </a:rPr>
              <a:t>Firebase for real-time data management</a:t>
            </a:r>
          </a:p>
        </p:txBody>
      </p:sp>
      <p:sp>
        <p:nvSpPr>
          <p:cNvPr name="Freeform 21" id="21"/>
          <p:cNvSpPr/>
          <p:nvPr/>
        </p:nvSpPr>
        <p:spPr>
          <a:xfrm flipH="false" flipV="false" rot="0">
            <a:off x="12479368" y="7645143"/>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5730578"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Proposed Solution</a:t>
            </a:r>
          </a:p>
        </p:txBody>
      </p:sp>
      <p:sp>
        <p:nvSpPr>
          <p:cNvPr name="TextBox 10" id="10"/>
          <p:cNvSpPr txBox="true"/>
          <p:nvPr/>
        </p:nvSpPr>
        <p:spPr>
          <a:xfrm rot="0">
            <a:off x="2665729" y="2345562"/>
            <a:ext cx="13604069" cy="2184323"/>
          </a:xfrm>
          <a:prstGeom prst="rect">
            <a:avLst/>
          </a:prstGeom>
        </p:spPr>
        <p:txBody>
          <a:bodyPr anchor="t" rtlCol="false" tIns="0" lIns="0" bIns="0" rIns="0">
            <a:spAutoFit/>
          </a:bodyPr>
          <a:lstStyle/>
          <a:p>
            <a:pPr algn="l">
              <a:lnSpc>
                <a:spcPts val="3504"/>
              </a:lnSpc>
            </a:pPr>
            <a:r>
              <a:rPr lang="en-US" sz="2503">
                <a:solidFill>
                  <a:srgbClr val="545454"/>
                </a:solidFill>
                <a:latin typeface="Canva Sans"/>
                <a:ea typeface="Canva Sans"/>
                <a:cs typeface="Canva Sans"/>
                <a:sym typeface="Canva Sans"/>
              </a:rPr>
              <a:t>An AI-driven platform designed to support farmers by providing data-driven predictions and tailored recommendations. </a:t>
            </a:r>
          </a:p>
          <a:p>
            <a:pPr algn="l">
              <a:lnSpc>
                <a:spcPts val="3504"/>
              </a:lnSpc>
            </a:pPr>
          </a:p>
          <a:p>
            <a:pPr algn="l">
              <a:lnSpc>
                <a:spcPts val="3504"/>
              </a:lnSpc>
            </a:pPr>
            <a:r>
              <a:rPr lang="en-US" sz="2503">
                <a:solidFill>
                  <a:srgbClr val="545454"/>
                </a:solidFill>
                <a:latin typeface="Canva Sans"/>
                <a:ea typeface="Canva Sans"/>
                <a:cs typeface="Canva Sans"/>
                <a:sym typeface="Canva Sans"/>
              </a:rPr>
              <a:t>This system will assist farmers in predicting market trends, optimizing crop growth, and ensuring sustainable practices through:</a:t>
            </a:r>
          </a:p>
        </p:txBody>
      </p:sp>
      <p:sp>
        <p:nvSpPr>
          <p:cNvPr name="TextBox 11" id="11"/>
          <p:cNvSpPr txBox="true"/>
          <p:nvPr/>
        </p:nvSpPr>
        <p:spPr>
          <a:xfrm rot="0">
            <a:off x="5151432" y="5053760"/>
            <a:ext cx="9427270" cy="94099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AgriProfitPredict</a:t>
            </a:r>
          </a:p>
          <a:p>
            <a:pPr algn="l">
              <a:lnSpc>
                <a:spcPts val="3784"/>
              </a:lnSpc>
            </a:pPr>
            <a:r>
              <a:rPr lang="en-US" sz="2703">
                <a:solidFill>
                  <a:srgbClr val="545454"/>
                </a:solidFill>
                <a:latin typeface="Canva Sans"/>
                <a:ea typeface="Canva Sans"/>
                <a:cs typeface="Canva Sans"/>
                <a:sym typeface="Canva Sans"/>
              </a:rPr>
              <a:t>Comprehensive Price and Profit Prediction System</a:t>
            </a:r>
          </a:p>
        </p:txBody>
      </p:sp>
      <p:sp>
        <p:nvSpPr>
          <p:cNvPr name="TextBox 12" id="12"/>
          <p:cNvSpPr txBox="true"/>
          <p:nvPr/>
        </p:nvSpPr>
        <p:spPr>
          <a:xfrm rot="0">
            <a:off x="5151432" y="6171788"/>
            <a:ext cx="9427270" cy="46474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AgriGrowth Analysis Predictor</a:t>
            </a:r>
          </a:p>
        </p:txBody>
      </p:sp>
      <p:sp>
        <p:nvSpPr>
          <p:cNvPr name="TextBox 13" id="13"/>
          <p:cNvSpPr txBox="true"/>
          <p:nvPr/>
        </p:nvSpPr>
        <p:spPr>
          <a:xfrm rot="0">
            <a:off x="5151432" y="6813565"/>
            <a:ext cx="9427270" cy="94099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CropWise</a:t>
            </a:r>
          </a:p>
          <a:p>
            <a:pPr algn="l">
              <a:lnSpc>
                <a:spcPts val="3784"/>
              </a:lnSpc>
            </a:pPr>
            <a:r>
              <a:rPr lang="en-US" sz="2703">
                <a:solidFill>
                  <a:srgbClr val="545454"/>
                </a:solidFill>
                <a:latin typeface="Canva Sans"/>
                <a:ea typeface="Canva Sans"/>
                <a:cs typeface="Canva Sans"/>
                <a:sym typeface="Canva Sans"/>
              </a:rPr>
              <a:t>Decision Support System for Crop Recommendation</a:t>
            </a:r>
          </a:p>
        </p:txBody>
      </p:sp>
      <p:sp>
        <p:nvSpPr>
          <p:cNvPr name="TextBox 14" id="14"/>
          <p:cNvSpPr txBox="true"/>
          <p:nvPr/>
        </p:nvSpPr>
        <p:spPr>
          <a:xfrm rot="0">
            <a:off x="5151432" y="7931592"/>
            <a:ext cx="9427270" cy="46474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Personalized Agri Assistant</a:t>
            </a:r>
          </a:p>
        </p:txBody>
      </p:sp>
      <p:sp>
        <p:nvSpPr>
          <p:cNvPr name="Freeform 15" id="15"/>
          <p:cNvSpPr/>
          <p:nvPr/>
        </p:nvSpPr>
        <p:spPr>
          <a:xfrm flipH="false" flipV="false" rot="0">
            <a:off x="4567534" y="5110910"/>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567534" y="6228938"/>
            <a:ext cx="436681" cy="436681"/>
          </a:xfrm>
          <a:custGeom>
            <a:avLst/>
            <a:gdLst/>
            <a:ahLst/>
            <a:cxnLst/>
            <a:rect r="r" b="b" t="t" l="l"/>
            <a:pathLst>
              <a:path h="436681" w="436681">
                <a:moveTo>
                  <a:pt x="0" y="0"/>
                </a:moveTo>
                <a:lnTo>
                  <a:pt x="436681" y="0"/>
                </a:lnTo>
                <a:lnTo>
                  <a:pt x="436681" y="436680"/>
                </a:lnTo>
                <a:lnTo>
                  <a:pt x="0" y="436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567534" y="6875956"/>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567534" y="7988742"/>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057400" y="2367861"/>
            <a:ext cx="15999428" cy="5987688"/>
          </a:xfrm>
          <a:prstGeom prst="rect">
            <a:avLst/>
          </a:prstGeom>
        </p:spPr>
        <p:txBody>
          <a:bodyPr anchor="t" rtlCol="false" tIns="0" lIns="0" bIns="0" rIns="0">
            <a:spAutoFit/>
          </a:bodyPr>
          <a:lstStyle/>
          <a:p>
            <a:pPr algn="l">
              <a:lnSpc>
                <a:spcPts val="2702"/>
              </a:lnSpc>
            </a:pPr>
            <a:r>
              <a:rPr lang="en-US" sz="2078">
                <a:solidFill>
                  <a:srgbClr val="545454"/>
                </a:solidFill>
                <a:latin typeface="Open Sauce"/>
                <a:ea typeface="Open Sauce"/>
                <a:cs typeface="Open Sauce"/>
                <a:sym typeface="Open Sauce"/>
              </a:rPr>
              <a:t>[1] </a:t>
            </a:r>
            <a:r>
              <a:rPr lang="en-US" sz="2078">
                <a:solidFill>
                  <a:srgbClr val="545454"/>
                </a:solidFill>
                <a:latin typeface="Open Sauce"/>
                <a:ea typeface="Open Sauce"/>
                <a:cs typeface="Open Sauce"/>
                <a:sym typeface="Open Sauce"/>
              </a:rPr>
              <a:t>Researchgate.net. [Online]. Available: https://www.researchgate.net/publication/348020414_Crop_Yield_Prediction_Using_Machine_Learning_Techniques.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[2]R. Gunasekara, H. Withanage, N. Wimalachandra, L. Hettiarachchi, B. Attanayaka, and S. Thelijjagoda, “Expert prediction system for spice plants grown in Sri Lanka: An incentive for planters,” in 2021 IEEE 16th International Conference on Industrial and Information Systems (ICIIS), 2021, pp. 86–91.</a:t>
            </a:r>
          </a:p>
          <a:p>
            <a:pPr algn="l">
              <a:lnSpc>
                <a:spcPts val="2702"/>
              </a:lnSpc>
            </a:pPr>
          </a:p>
          <a:p>
            <a:pPr algn="l">
              <a:lnSpc>
                <a:spcPts val="2702"/>
              </a:lnSpc>
            </a:pPr>
            <a:r>
              <a:rPr lang="en-US" sz="2078">
                <a:solidFill>
                  <a:srgbClr val="545454"/>
                </a:solidFill>
                <a:latin typeface="Open Sauce"/>
                <a:ea typeface="Open Sauce"/>
                <a:cs typeface="Open Sauce"/>
                <a:sym typeface="Open Sauce"/>
              </a:rPr>
              <a:t>[3] Researchgate.net. [Online]. Available: https://www.researchgate.net/publication/356826715_Smart_Agriculture_Prediction_System_for_Vegetables_Grown_in_Sri_Lanka.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[4]H. Sajindra, T. Abekoon, J. A. D. C. A. Jayakody, and U. Rathnayake, “A novel deep learning model to predict the soil nutrient levels (N, P, and K) in cabbage cultivation,” Smart Agricultural Technology, vol. 7, no. 100395, p. 100395, 2024.</a:t>
            </a:r>
          </a:p>
          <a:p>
            <a:pPr algn="l">
              <a:lnSpc>
                <a:spcPts val="2832"/>
              </a:lnSpc>
            </a:pPr>
          </a:p>
          <a:p>
            <a:pPr algn="l">
              <a:lnSpc>
                <a:spcPts val="2832"/>
              </a:lnSpc>
            </a:pPr>
          </a:p>
          <a:p>
            <a:pPr algn="l">
              <a:lnSpc>
                <a:spcPts val="3871"/>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06" t="0" r="-706" b="-30435"/>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04 </a:t>
            </a:r>
          </a:p>
        </p:txBody>
      </p:sp>
      <p:grpSp>
        <p:nvGrpSpPr>
          <p:cNvPr name="Group 11" id="11"/>
          <p:cNvGrpSpPr/>
          <p:nvPr/>
        </p:nvGrpSpPr>
        <p:grpSpPr>
          <a:xfrm rot="0">
            <a:off x="8993998" y="3338879"/>
            <a:ext cx="3009730" cy="1470331"/>
            <a:chOff x="0" y="0"/>
            <a:chExt cx="4012973" cy="1960441"/>
          </a:xfrm>
        </p:grpSpPr>
        <p:sp>
          <p:nvSpPr>
            <p:cNvPr name="TextBox 12" id="12"/>
            <p:cNvSpPr txBox="true"/>
            <p:nvPr/>
          </p:nvSpPr>
          <p:spPr>
            <a:xfrm rot="0">
              <a:off x="0" y="-152400"/>
              <a:ext cx="4012973" cy="104475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Jagoda H S</a:t>
              </a:r>
            </a:p>
          </p:txBody>
        </p:sp>
        <p:sp>
          <p:nvSpPr>
            <p:cNvPr name="TextBox 13" id="13"/>
            <p:cNvSpPr txBox="true"/>
            <p:nvPr/>
          </p:nvSpPr>
          <p:spPr>
            <a:xfrm rot="0">
              <a:off x="0" y="915683"/>
              <a:ext cx="3581939" cy="104475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IT21174926</a:t>
              </a:r>
            </a:p>
          </p:txBody>
        </p:sp>
      </p:grpSp>
      <p:sp>
        <p:nvSpPr>
          <p:cNvPr name="TextBox 14" id="14"/>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grpSp>
        <p:nvGrpSpPr>
          <p:cNvPr name="Group 16" id="16"/>
          <p:cNvGrpSpPr/>
          <p:nvPr/>
        </p:nvGrpSpPr>
        <p:grpSpPr>
          <a:xfrm rot="0">
            <a:off x="8993998" y="5292725"/>
            <a:ext cx="6882110" cy="2046330"/>
            <a:chOff x="0" y="0"/>
            <a:chExt cx="9176147" cy="2728440"/>
          </a:xfrm>
        </p:grpSpPr>
        <p:sp>
          <p:nvSpPr>
            <p:cNvPr name="TextBox 17" id="17"/>
            <p:cNvSpPr txBox="true"/>
            <p:nvPr/>
          </p:nvSpPr>
          <p:spPr>
            <a:xfrm rot="0">
              <a:off x="0" y="1076170"/>
              <a:ext cx="9176147" cy="1652270"/>
            </a:xfrm>
            <a:prstGeom prst="rect">
              <a:avLst/>
            </a:prstGeom>
          </p:spPr>
          <p:txBody>
            <a:bodyPr anchor="t" rtlCol="false" tIns="0" lIns="0" bIns="0" rIns="0">
              <a:spAutoFit/>
            </a:bodyPr>
            <a:lstStyle/>
            <a:p>
              <a:pPr algn="l">
                <a:lnSpc>
                  <a:spcPts val="4680"/>
                </a:lnSpc>
              </a:pPr>
              <a:r>
                <a:rPr lang="en-US" sz="4000" b="true">
                  <a:solidFill>
                    <a:srgbClr val="545454"/>
                  </a:solidFill>
                  <a:latin typeface="Codec Pro Bold"/>
                  <a:ea typeface="Codec Pro Bold"/>
                  <a:cs typeface="Codec Pro Bold"/>
                  <a:sym typeface="Codec Pro Bold"/>
                </a:rPr>
                <a:t>Decision Support System for Crop Recommendation</a:t>
              </a:r>
            </a:p>
          </p:txBody>
        </p:sp>
        <p:sp>
          <p:nvSpPr>
            <p:cNvPr name="TextBox 18" id="18"/>
            <p:cNvSpPr txBox="true"/>
            <p:nvPr/>
          </p:nvSpPr>
          <p:spPr>
            <a:xfrm rot="0">
              <a:off x="0" y="-66675"/>
              <a:ext cx="4712041" cy="1199995"/>
            </a:xfrm>
            <a:prstGeom prst="rect">
              <a:avLst/>
            </a:prstGeom>
          </p:spPr>
          <p:txBody>
            <a:bodyPr anchor="t" rtlCol="false" tIns="0" lIns="0" bIns="0" rIns="0">
              <a:spAutoFit/>
            </a:bodyPr>
            <a:lstStyle/>
            <a:p>
              <a:pPr algn="l">
                <a:lnSpc>
                  <a:spcPts val="6552"/>
                </a:lnSpc>
              </a:pPr>
              <a:r>
                <a:rPr lang="en-US" sz="5600" b="true">
                  <a:solidFill>
                    <a:srgbClr val="545454"/>
                  </a:solidFill>
                  <a:latin typeface="Codec Pro Bold"/>
                  <a:ea typeface="Codec Pro Bold"/>
                  <a:cs typeface="Codec Pro Bold"/>
                  <a:sym typeface="Codec Pro Bold"/>
                </a:rPr>
                <a:t>CropWise</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138926" y="2540192"/>
            <a:ext cx="15259738" cy="5206616"/>
            <a:chOff x="0" y="0"/>
            <a:chExt cx="20346317" cy="6942155"/>
          </a:xfrm>
        </p:grpSpPr>
        <p:sp>
          <p:nvSpPr>
            <p:cNvPr name="TextBox 12" id="12"/>
            <p:cNvSpPr txBox="true"/>
            <p:nvPr/>
          </p:nvSpPr>
          <p:spPr>
            <a:xfrm rot="0">
              <a:off x="0" y="-57150"/>
              <a:ext cx="20346317" cy="4295461"/>
            </a:xfrm>
            <a:prstGeom prst="rect">
              <a:avLst/>
            </a:prstGeom>
          </p:spPr>
          <p:txBody>
            <a:bodyPr anchor="t" rtlCol="false" tIns="0" lIns="0" bIns="0" rIns="0">
              <a:spAutoFit/>
            </a:bodyPr>
            <a:lstStyle/>
            <a:p>
              <a:pPr algn="l">
                <a:lnSpc>
                  <a:spcPts val="4344"/>
                </a:lnSpc>
              </a:pPr>
              <a:r>
                <a:rPr lang="en-US" sz="3103">
                  <a:solidFill>
                    <a:srgbClr val="545454"/>
                  </a:solidFill>
                  <a:latin typeface="Canva Sans"/>
                  <a:ea typeface="Canva Sans"/>
                  <a:cs typeface="Canva Sans"/>
                  <a:sym typeface="Canva Sans"/>
                </a:rPr>
                <a:t>At the end of every harvest, the farmer must decide which crops he is going to grow for the </a:t>
              </a:r>
              <a:r>
                <a:rPr lang="en-US" sz="3103">
                  <a:solidFill>
                    <a:srgbClr val="545454"/>
                  </a:solidFill>
                  <a:latin typeface="Canva Sans"/>
                  <a:ea typeface="Canva Sans"/>
                  <a:cs typeface="Canva Sans"/>
                  <a:sym typeface="Canva Sans"/>
                </a:rPr>
                <a:t>next season. Most of them are used to growing crops based on either tradition or intuition. </a:t>
              </a:r>
            </a:p>
            <a:p>
              <a:pPr algn="l">
                <a:lnSpc>
                  <a:spcPts val="4344"/>
                </a:lnSpc>
              </a:pPr>
            </a:p>
            <a:p>
              <a:pPr algn="l">
                <a:lnSpc>
                  <a:spcPts val="4344"/>
                </a:lnSpc>
              </a:pPr>
              <a:r>
                <a:rPr lang="en-US" sz="3103">
                  <a:solidFill>
                    <a:srgbClr val="545454"/>
                  </a:solidFill>
                  <a:latin typeface="Canva Sans"/>
                  <a:ea typeface="Canva Sans"/>
                  <a:cs typeface="Canva Sans"/>
                  <a:sym typeface="Canva Sans"/>
                </a:rPr>
                <a:t>While this may be effective to a certain extent, it does not:</a:t>
              </a:r>
            </a:p>
            <a:p>
              <a:pPr algn="l">
                <a:lnSpc>
                  <a:spcPts val="4344"/>
                </a:lnSpc>
              </a:pPr>
            </a:p>
          </p:txBody>
        </p:sp>
        <p:sp>
          <p:nvSpPr>
            <p:cNvPr name="TextBox 13" id="13"/>
            <p:cNvSpPr txBox="true"/>
            <p:nvPr/>
          </p:nvSpPr>
          <p:spPr>
            <a:xfrm rot="0">
              <a:off x="6898724" y="4000186"/>
              <a:ext cx="11770588" cy="2941969"/>
            </a:xfrm>
            <a:prstGeom prst="rect">
              <a:avLst/>
            </a:prstGeom>
          </p:spPr>
          <p:txBody>
            <a:bodyPr anchor="t" rtlCol="false" tIns="0" lIns="0" bIns="0" rIns="0">
              <a:spAutoFit/>
            </a:bodyPr>
            <a:lstStyle/>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Capitalize on the potential of the land.</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Optimize the yield of each harvest. </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Maximize the profit gained by the farmer.</a:t>
              </a: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1" id="11"/>
          <p:cNvSpPr txBox="true"/>
          <p:nvPr/>
        </p:nvSpPr>
        <p:spPr>
          <a:xfrm rot="0">
            <a:off x="3450623" y="2760007"/>
            <a:ext cx="8827941" cy="3792991"/>
          </a:xfrm>
          <a:prstGeom prst="rect">
            <a:avLst/>
          </a:prstGeom>
        </p:spPr>
        <p:txBody>
          <a:bodyPr anchor="t" rtlCol="false" tIns="0" lIns="0" bIns="0" rIns="0">
            <a:spAutoFit/>
          </a:bodyPr>
          <a:lstStyle/>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Overreliance on a single crop</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Suboptimal Crop Yield</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Soil Degradation</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Market Price Fluctuations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aphicFrame>
        <p:nvGraphicFramePr>
          <p:cNvPr name="Table 9" id="9"/>
          <p:cNvGraphicFramePr>
            <a:graphicFrameLocks noGrp="true"/>
          </p:cNvGraphicFramePr>
          <p:nvPr/>
        </p:nvGraphicFramePr>
        <p:xfrm>
          <a:off x="2458740" y="2657841"/>
          <a:ext cx="14393730" cy="4467225"/>
        </p:xfrm>
        <a:graphic>
          <a:graphicData uri="http://schemas.openxmlformats.org/drawingml/2006/table">
            <a:tbl>
              <a:tblPr/>
              <a:tblGrid>
                <a:gridCol w="6285925"/>
                <a:gridCol w="1895573"/>
                <a:gridCol w="1895573"/>
                <a:gridCol w="1895573"/>
                <a:gridCol w="2421087"/>
              </a:tblGrid>
              <a:tr h="893445">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b="true" sz="1500" spc="300">
                          <a:solidFill>
                            <a:srgbClr val="FFFFFF"/>
                          </a:solidFill>
                          <a:latin typeface="Open Sauce Bold"/>
                          <a:ea typeface="Open Sauce Bold"/>
                          <a:cs typeface="Open Sauce Bold"/>
                          <a:sym typeface="Open Sauce Bold"/>
                        </a:rPr>
                        <a:t>AGROFARMA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Soil &amp; Land data Variables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Weather Integration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Considers Crop Rotation Principles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Yield Predictions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TextBox 10" id="10"/>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Research Gap</a:t>
            </a:r>
          </a:p>
        </p:txBody>
      </p:sp>
      <p:sp>
        <p:nvSpPr>
          <p:cNvPr name="TextBox 11" id="11"/>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2" id="12"/>
          <p:cNvGrpSpPr/>
          <p:nvPr/>
        </p:nvGrpSpPr>
        <p:grpSpPr>
          <a:xfrm rot="0">
            <a:off x="9366522" y="3754225"/>
            <a:ext cx="6462946" cy="3155296"/>
            <a:chOff x="0" y="0"/>
            <a:chExt cx="8617261" cy="4207061"/>
          </a:xfrm>
        </p:grpSpPr>
        <p:sp>
          <p:nvSpPr>
            <p:cNvPr name="Freeform 13" id="13"/>
            <p:cNvSpPr/>
            <p:nvPr/>
          </p:nvSpPr>
          <p:spPr>
            <a:xfrm flipH="false" flipV="false" rot="0">
              <a:off x="5351448" y="3669971"/>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351448" y="1240967"/>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351448" y="5119"/>
              <a:ext cx="586110" cy="537090"/>
            </a:xfrm>
            <a:custGeom>
              <a:avLst/>
              <a:gdLst/>
              <a:ahLst/>
              <a:cxnLst/>
              <a:rect r="r" b="b" t="t" l="l"/>
              <a:pathLst>
                <a:path h="537090" w="586110">
                  <a:moveTo>
                    <a:pt x="0" y="0"/>
                  </a:moveTo>
                  <a:lnTo>
                    <a:pt x="586110" y="0"/>
                  </a:lnTo>
                  <a:lnTo>
                    <a:pt x="586110"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289856" y="2476814"/>
              <a:ext cx="709295" cy="531971"/>
            </a:xfrm>
            <a:custGeom>
              <a:avLst/>
              <a:gdLst/>
              <a:ahLst/>
              <a:cxnLst/>
              <a:rect r="r" b="b" t="t" l="l"/>
              <a:pathLst>
                <a:path h="531971" w="709295">
                  <a:moveTo>
                    <a:pt x="0" y="0"/>
                  </a:moveTo>
                  <a:lnTo>
                    <a:pt x="709294" y="0"/>
                  </a:lnTo>
                  <a:lnTo>
                    <a:pt x="709294"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7" id="17"/>
            <p:cNvSpPr/>
            <p:nvPr/>
          </p:nvSpPr>
          <p:spPr>
            <a:xfrm flipH="false" flipV="false" rot="0">
              <a:off x="2737153" y="1240967"/>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3184"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3184" y="3664851"/>
              <a:ext cx="586110" cy="537090"/>
            </a:xfrm>
            <a:custGeom>
              <a:avLst/>
              <a:gdLst/>
              <a:ahLst/>
              <a:cxnLst/>
              <a:rect r="r" b="b" t="t" l="l"/>
              <a:pathLst>
                <a:path h="537090" w="586110">
                  <a:moveTo>
                    <a:pt x="0" y="0"/>
                  </a:moveTo>
                  <a:lnTo>
                    <a:pt x="586111" y="0"/>
                  </a:lnTo>
                  <a:lnTo>
                    <a:pt x="586111"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613969" y="2476814"/>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2613969" y="367253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2675561" y="5119"/>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3" id="23"/>
            <p:cNvSpPr/>
            <p:nvPr/>
          </p:nvSpPr>
          <p:spPr>
            <a:xfrm flipH="false" flipV="false" rot="0">
              <a:off x="0" y="124776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4" id="24"/>
            <p:cNvSpPr/>
            <p:nvPr/>
          </p:nvSpPr>
          <p:spPr>
            <a:xfrm flipH="false" flipV="false" rot="0">
              <a:off x="61592" y="2524833"/>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5" id="25"/>
            <p:cNvSpPr/>
            <p:nvPr/>
          </p:nvSpPr>
          <p:spPr>
            <a:xfrm flipH="false" flipV="false" rot="0">
              <a:off x="8031150"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8031150" y="124776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8031150" y="2466576"/>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8031150" y="3662292"/>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3088030" y="2224975"/>
            <a:ext cx="13198744" cy="2504914"/>
            <a:chOff x="0" y="0"/>
            <a:chExt cx="3476212" cy="659730"/>
          </a:xfrm>
        </p:grpSpPr>
        <p:sp>
          <p:nvSpPr>
            <p:cNvPr name="Freeform 10" id="10"/>
            <p:cNvSpPr/>
            <p:nvPr/>
          </p:nvSpPr>
          <p:spPr>
            <a:xfrm flipH="false" flipV="false" rot="0">
              <a:off x="0" y="0"/>
              <a:ext cx="3476213" cy="659730"/>
            </a:xfrm>
            <a:custGeom>
              <a:avLst/>
              <a:gdLst/>
              <a:ahLst/>
              <a:cxnLst/>
              <a:rect r="r" b="b" t="t" l="l"/>
              <a:pathLst>
                <a:path h="659730" w="3476213">
                  <a:moveTo>
                    <a:pt x="58656" y="0"/>
                  </a:moveTo>
                  <a:lnTo>
                    <a:pt x="3417556" y="0"/>
                  </a:lnTo>
                  <a:cubicBezTo>
                    <a:pt x="3433113" y="0"/>
                    <a:pt x="3448032" y="6180"/>
                    <a:pt x="3459033" y="17180"/>
                  </a:cubicBezTo>
                  <a:cubicBezTo>
                    <a:pt x="3470033" y="28180"/>
                    <a:pt x="3476213" y="43100"/>
                    <a:pt x="3476213" y="58656"/>
                  </a:cubicBezTo>
                  <a:lnTo>
                    <a:pt x="3476213" y="601074"/>
                  </a:lnTo>
                  <a:cubicBezTo>
                    <a:pt x="3476213" y="616630"/>
                    <a:pt x="3470033" y="631550"/>
                    <a:pt x="3459033" y="642550"/>
                  </a:cubicBezTo>
                  <a:cubicBezTo>
                    <a:pt x="3448032" y="653550"/>
                    <a:pt x="3433113" y="659730"/>
                    <a:pt x="3417556" y="659730"/>
                  </a:cubicBezTo>
                  <a:lnTo>
                    <a:pt x="58656" y="659730"/>
                  </a:lnTo>
                  <a:cubicBezTo>
                    <a:pt x="43100" y="659730"/>
                    <a:pt x="28180" y="653550"/>
                    <a:pt x="17180" y="642550"/>
                  </a:cubicBezTo>
                  <a:cubicBezTo>
                    <a:pt x="6180" y="631550"/>
                    <a:pt x="0" y="616630"/>
                    <a:pt x="0" y="601074"/>
                  </a:cubicBezTo>
                  <a:lnTo>
                    <a:pt x="0" y="58656"/>
                  </a:lnTo>
                  <a:cubicBezTo>
                    <a:pt x="0" y="43100"/>
                    <a:pt x="6180" y="28180"/>
                    <a:pt x="17180" y="17180"/>
                  </a:cubicBezTo>
                  <a:cubicBezTo>
                    <a:pt x="28180" y="6180"/>
                    <a:pt x="43100" y="0"/>
                    <a:pt x="58656" y="0"/>
                  </a:cubicBezTo>
                  <a:close/>
                </a:path>
              </a:pathLst>
            </a:custGeom>
            <a:solidFill>
              <a:srgbClr val="1C5739">
                <a:alpha val="29804"/>
              </a:srgbClr>
            </a:solidFill>
          </p:spPr>
        </p:sp>
        <p:sp>
          <p:nvSpPr>
            <p:cNvPr name="TextBox 11" id="11"/>
            <p:cNvSpPr txBox="true"/>
            <p:nvPr/>
          </p:nvSpPr>
          <p:spPr>
            <a:xfrm>
              <a:off x="0" y="-19050"/>
              <a:ext cx="3476212" cy="67878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Objectives</a:t>
            </a:r>
          </a:p>
        </p:txBody>
      </p:sp>
      <p:sp>
        <p:nvSpPr>
          <p:cNvPr name="TextBox 13" id="13"/>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4" id="14"/>
          <p:cNvSpPr txBox="true"/>
          <p:nvPr/>
        </p:nvSpPr>
        <p:spPr>
          <a:xfrm rot="0">
            <a:off x="2735542" y="5415689"/>
            <a:ext cx="14542808" cy="2451100"/>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Determining the most suitable crop(s) to be grown under the available conditions.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Predicting the yield of the selected crops.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Comparing the potential yield and market price for the crops in the coming season.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Providing detailed overview of the best options to be planted.</a:t>
            </a:r>
          </a:p>
        </p:txBody>
      </p:sp>
      <p:sp>
        <p:nvSpPr>
          <p:cNvPr name="TextBox 15" id="15"/>
          <p:cNvSpPr txBox="true"/>
          <p:nvPr/>
        </p:nvSpPr>
        <p:spPr>
          <a:xfrm rot="0">
            <a:off x="4014195" y="2645303"/>
            <a:ext cx="11346416" cy="1607108"/>
          </a:xfrm>
          <a:prstGeom prst="rect">
            <a:avLst/>
          </a:prstGeom>
        </p:spPr>
        <p:txBody>
          <a:bodyPr anchor="t" rtlCol="false" tIns="0" lIns="0" bIns="0" rIns="0">
            <a:spAutoFit/>
          </a:bodyPr>
          <a:lstStyle/>
          <a:p>
            <a:pPr algn="ctr">
              <a:lnSpc>
                <a:spcPts val="4344"/>
              </a:lnSpc>
            </a:pPr>
            <a:r>
              <a:rPr lang="en-US" sz="3103" b="true">
                <a:solidFill>
                  <a:srgbClr val="1C5739"/>
                </a:solidFill>
                <a:latin typeface="Canva Sans Bold"/>
                <a:ea typeface="Canva Sans Bold"/>
                <a:cs typeface="Canva Sans Bold"/>
                <a:sym typeface="Canva Sans Bold"/>
              </a:rPr>
              <a:t>Empowering the farmer with the ability to make informed decisions regarding </a:t>
            </a:r>
            <a:r>
              <a:rPr lang="en-US" sz="3103" b="true">
                <a:solidFill>
                  <a:srgbClr val="1C5739"/>
                </a:solidFill>
                <a:latin typeface="Canva Sans Bold"/>
                <a:ea typeface="Canva Sans Bold"/>
                <a:cs typeface="Canva Sans Bold"/>
                <a:sym typeface="Canva Sans Bold"/>
              </a:rPr>
              <a:t>the next rotation of crops he will be growing.</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964376" y="299627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64376" y="674466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346350" y="4618493"/>
            <a:ext cx="6327525" cy="951494"/>
            <a:chOff x="0" y="0"/>
            <a:chExt cx="1666509" cy="250599"/>
          </a:xfrm>
        </p:grpSpPr>
        <p:sp>
          <p:nvSpPr>
            <p:cNvPr name="Freeform 12" id="12"/>
            <p:cNvSpPr/>
            <p:nvPr/>
          </p:nvSpPr>
          <p:spPr>
            <a:xfrm flipH="false" flipV="false" rot="0">
              <a:off x="0" y="0"/>
              <a:ext cx="1666509" cy="250599"/>
            </a:xfrm>
            <a:custGeom>
              <a:avLst/>
              <a:gdLst/>
              <a:ahLst/>
              <a:cxnLst/>
              <a:rect r="r" b="b" t="t" l="l"/>
              <a:pathLst>
                <a:path h="250599" w="1666509">
                  <a:moveTo>
                    <a:pt x="62400" y="0"/>
                  </a:moveTo>
                  <a:lnTo>
                    <a:pt x="1604109" y="0"/>
                  </a:lnTo>
                  <a:cubicBezTo>
                    <a:pt x="1620658" y="0"/>
                    <a:pt x="1636530" y="6574"/>
                    <a:pt x="1648232" y="18277"/>
                  </a:cubicBezTo>
                  <a:cubicBezTo>
                    <a:pt x="1659935" y="29979"/>
                    <a:pt x="1666509" y="45851"/>
                    <a:pt x="1666509" y="62400"/>
                  </a:cubicBezTo>
                  <a:lnTo>
                    <a:pt x="1666509" y="188199"/>
                  </a:lnTo>
                  <a:cubicBezTo>
                    <a:pt x="1666509" y="222662"/>
                    <a:pt x="1638571" y="250599"/>
                    <a:pt x="1604109" y="250599"/>
                  </a:cubicBezTo>
                  <a:lnTo>
                    <a:pt x="62400" y="250599"/>
                  </a:lnTo>
                  <a:cubicBezTo>
                    <a:pt x="45851" y="250599"/>
                    <a:pt x="29979" y="244025"/>
                    <a:pt x="18277" y="232323"/>
                  </a:cubicBezTo>
                  <a:cubicBezTo>
                    <a:pt x="6574" y="220620"/>
                    <a:pt x="0" y="204749"/>
                    <a:pt x="0" y="188199"/>
                  </a:cubicBezTo>
                  <a:lnTo>
                    <a:pt x="0" y="62400"/>
                  </a:lnTo>
                  <a:cubicBezTo>
                    <a:pt x="0" y="27937"/>
                    <a:pt x="27937" y="0"/>
                    <a:pt x="62400" y="0"/>
                  </a:cubicBezTo>
                  <a:close/>
                </a:path>
              </a:pathLst>
            </a:custGeom>
            <a:solidFill>
              <a:srgbClr val="86B499"/>
            </a:solidFill>
          </p:spPr>
        </p:sp>
        <p:sp>
          <p:nvSpPr>
            <p:cNvPr name="TextBox 13" id="13"/>
            <p:cNvSpPr txBox="true"/>
            <p:nvPr/>
          </p:nvSpPr>
          <p:spPr>
            <a:xfrm>
              <a:off x="0" y="-19050"/>
              <a:ext cx="1666509" cy="269649"/>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8926113" y="7511663"/>
            <a:ext cx="1168000" cy="1087302"/>
          </a:xfrm>
          <a:custGeom>
            <a:avLst/>
            <a:gdLst/>
            <a:ahLst/>
            <a:cxnLst/>
            <a:rect r="r" b="b" t="t" l="l"/>
            <a:pathLst>
              <a:path h="1087302" w="1168000">
                <a:moveTo>
                  <a:pt x="0" y="0"/>
                </a:moveTo>
                <a:lnTo>
                  <a:pt x="1168000" y="0"/>
                </a:lnTo>
                <a:lnTo>
                  <a:pt x="1168000" y="1087301"/>
                </a:lnTo>
                <a:lnTo>
                  <a:pt x="0" y="1087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3293385" y="3764781"/>
            <a:ext cx="3052966" cy="1094874"/>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9510113" y="3239017"/>
            <a:ext cx="4182493" cy="1379476"/>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13692606" y="2597042"/>
            <a:ext cx="322764" cy="1365541"/>
          </a:xfrm>
          <a:custGeom>
            <a:avLst/>
            <a:gdLst/>
            <a:ahLst/>
            <a:cxnLst/>
            <a:rect r="r" b="b" t="t" l="l"/>
            <a:pathLst>
              <a:path h="1365541" w="322764">
                <a:moveTo>
                  <a:pt x="0" y="0"/>
                </a:moveTo>
                <a:lnTo>
                  <a:pt x="322764" y="0"/>
                </a:lnTo>
                <a:lnTo>
                  <a:pt x="322764" y="1365541"/>
                </a:lnTo>
                <a:lnTo>
                  <a:pt x="0" y="1365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8" id="18"/>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9" id="19"/>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20" id="20"/>
          <p:cNvSpPr txBox="true"/>
          <p:nvPr/>
        </p:nvSpPr>
        <p:spPr>
          <a:xfrm rot="0">
            <a:off x="2547570" y="2489181"/>
            <a:ext cx="1797348"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Crops Database</a:t>
            </a:r>
          </a:p>
        </p:txBody>
      </p:sp>
      <p:sp>
        <p:nvSpPr>
          <p:cNvPr name="TextBox 21" id="21"/>
          <p:cNvSpPr txBox="true"/>
          <p:nvPr/>
        </p:nvSpPr>
        <p:spPr>
          <a:xfrm rot="0">
            <a:off x="4103461" y="3028895"/>
            <a:ext cx="4485779" cy="882015"/>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List of Crops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weather conditions to grow</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soil conditions to grow</a:t>
            </a:r>
          </a:p>
        </p:txBody>
      </p:sp>
      <p:sp>
        <p:nvSpPr>
          <p:cNvPr name="TextBox 22" id="22"/>
          <p:cNvSpPr txBox="true"/>
          <p:nvPr/>
        </p:nvSpPr>
        <p:spPr>
          <a:xfrm rot="0">
            <a:off x="14128275" y="3807326"/>
            <a:ext cx="2782987"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Last Crop Grown by User</a:t>
            </a:r>
          </a:p>
        </p:txBody>
      </p:sp>
      <p:sp>
        <p:nvSpPr>
          <p:cNvPr name="TextBox 23" id="23"/>
          <p:cNvSpPr txBox="true"/>
          <p:nvPr/>
        </p:nvSpPr>
        <p:spPr>
          <a:xfrm rot="0">
            <a:off x="14128275" y="2489181"/>
            <a:ext cx="2650431"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Predicted Weather</a:t>
            </a:r>
          </a:p>
        </p:txBody>
      </p:sp>
      <p:sp>
        <p:nvSpPr>
          <p:cNvPr name="TextBox 24" id="24"/>
          <p:cNvSpPr txBox="true"/>
          <p:nvPr/>
        </p:nvSpPr>
        <p:spPr>
          <a:xfrm rot="0">
            <a:off x="14128275" y="3107913"/>
            <a:ext cx="1600994"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Soil Condition </a:t>
            </a:r>
          </a:p>
        </p:txBody>
      </p:sp>
      <p:sp>
        <p:nvSpPr>
          <p:cNvPr name="TextBox 25" id="25"/>
          <p:cNvSpPr txBox="true"/>
          <p:nvPr/>
        </p:nvSpPr>
        <p:spPr>
          <a:xfrm rot="0">
            <a:off x="6716166" y="4791345"/>
            <a:ext cx="5644059" cy="586740"/>
          </a:xfrm>
          <a:prstGeom prst="rect">
            <a:avLst/>
          </a:prstGeom>
        </p:spPr>
        <p:txBody>
          <a:bodyPr anchor="t" rtlCol="false" tIns="0" lIns="0" bIns="0" rIns="0">
            <a:spAutoFit/>
          </a:bodyPr>
          <a:lstStyle/>
          <a:p>
            <a:pPr algn="ctr">
              <a:lnSpc>
                <a:spcPts val="2340"/>
              </a:lnSpc>
              <a:spcBef>
                <a:spcPct val="0"/>
              </a:spcBef>
            </a:pPr>
            <a:r>
              <a:rPr lang="en-US" sz="1800">
                <a:solidFill>
                  <a:srgbClr val="1C5739"/>
                </a:solidFill>
                <a:latin typeface="Open Sauce"/>
                <a:ea typeface="Open Sauce"/>
                <a:cs typeface="Open Sauce"/>
                <a:sym typeface="Open Sauce"/>
              </a:rPr>
              <a:t>Select crops suitable to be grown in the expected condition</a:t>
            </a:r>
          </a:p>
        </p:txBody>
      </p:sp>
      <p:sp>
        <p:nvSpPr>
          <p:cNvPr name="TextBox 26" id="26"/>
          <p:cNvSpPr txBox="true"/>
          <p:nvPr/>
        </p:nvSpPr>
        <p:spPr>
          <a:xfrm rot="0">
            <a:off x="2637065" y="6261533"/>
            <a:ext cx="1618357"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Historical Data</a:t>
            </a:r>
          </a:p>
        </p:txBody>
      </p:sp>
      <p:sp>
        <p:nvSpPr>
          <p:cNvPr name="TextBox 27" id="27"/>
          <p:cNvSpPr txBox="true"/>
          <p:nvPr/>
        </p:nvSpPr>
        <p:spPr>
          <a:xfrm rot="0">
            <a:off x="4103461" y="6924923"/>
            <a:ext cx="1861939" cy="586740"/>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Market Rates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Yield</a:t>
            </a:r>
          </a:p>
        </p:txBody>
      </p:sp>
      <p:sp>
        <p:nvSpPr>
          <p:cNvPr name="TextBox 28" id="28"/>
          <p:cNvSpPr txBox="true"/>
          <p:nvPr/>
        </p:nvSpPr>
        <p:spPr>
          <a:xfrm rot="0">
            <a:off x="8053936" y="7072560"/>
            <a:ext cx="3181052"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Machine Learning Model</a:t>
            </a:r>
          </a:p>
        </p:txBody>
      </p:sp>
      <p:sp>
        <p:nvSpPr>
          <p:cNvPr name="TextBox 29" id="29"/>
          <p:cNvSpPr txBox="true"/>
          <p:nvPr/>
        </p:nvSpPr>
        <p:spPr>
          <a:xfrm rot="0">
            <a:off x="14759239" y="6924923"/>
            <a:ext cx="2236116" cy="14725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Display Best Potential Crops to be planted + justification for the decision</a:t>
            </a:r>
          </a:p>
        </p:txBody>
      </p:sp>
      <p:sp>
        <p:nvSpPr>
          <p:cNvPr name="AutoShape 30" id="30"/>
          <p:cNvSpPr/>
          <p:nvPr/>
        </p:nvSpPr>
        <p:spPr>
          <a:xfrm flipV="true">
            <a:off x="3446244" y="7511663"/>
            <a:ext cx="4607693" cy="199311"/>
          </a:xfrm>
          <a:prstGeom prst="line">
            <a:avLst/>
          </a:prstGeom>
          <a:ln cap="flat" w="38100">
            <a:solidFill>
              <a:srgbClr val="000000"/>
            </a:solidFill>
            <a:prstDash val="solid"/>
            <a:headEnd type="none" len="sm" w="sm"/>
            <a:tailEnd type="arrow" len="sm" w="med"/>
          </a:ln>
        </p:spPr>
      </p:sp>
      <p:sp>
        <p:nvSpPr>
          <p:cNvPr name="AutoShape 31" id="31"/>
          <p:cNvSpPr/>
          <p:nvPr/>
        </p:nvSpPr>
        <p:spPr>
          <a:xfrm flipV="true">
            <a:off x="11234989" y="7670730"/>
            <a:ext cx="3524250" cy="40243"/>
          </a:xfrm>
          <a:prstGeom prst="line">
            <a:avLst/>
          </a:prstGeom>
          <a:ln cap="flat" w="38100">
            <a:solidFill>
              <a:srgbClr val="000000"/>
            </a:solidFill>
            <a:prstDash val="solid"/>
            <a:headEnd type="none" len="sm" w="sm"/>
            <a:tailEnd type="arrow" len="sm" w="med"/>
          </a:ln>
        </p:spPr>
      </p:sp>
      <p:sp>
        <p:nvSpPr>
          <p:cNvPr name="AutoShape 32" id="32"/>
          <p:cNvSpPr/>
          <p:nvPr/>
        </p:nvSpPr>
        <p:spPr>
          <a:xfrm>
            <a:off x="9538196" y="5569987"/>
            <a:ext cx="0" cy="1302486"/>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4403612"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Requirements</a:t>
            </a:r>
          </a:p>
        </p:txBody>
      </p:sp>
      <p:sp>
        <p:nvSpPr>
          <p:cNvPr name="TextBox 10" id="10"/>
          <p:cNvSpPr txBox="true"/>
          <p:nvPr/>
        </p:nvSpPr>
        <p:spPr>
          <a:xfrm rot="0">
            <a:off x="12537554"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739485" y="3054513"/>
            <a:ext cx="6673798" cy="4159435"/>
            <a:chOff x="0" y="0"/>
            <a:chExt cx="8898397" cy="5545913"/>
          </a:xfrm>
        </p:grpSpPr>
        <p:sp>
          <p:nvSpPr>
            <p:cNvPr name="TextBox 12" id="12"/>
            <p:cNvSpPr txBox="true"/>
            <p:nvPr/>
          </p:nvSpPr>
          <p:spPr>
            <a:xfrm rot="0">
              <a:off x="0" y="-190500"/>
              <a:ext cx="5467766"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Functional Requirements</a:t>
              </a:r>
            </a:p>
          </p:txBody>
        </p:sp>
        <p:sp>
          <p:nvSpPr>
            <p:cNvPr name="TextBox 13" id="13"/>
            <p:cNvSpPr txBox="true"/>
            <p:nvPr/>
          </p:nvSpPr>
          <p:spPr>
            <a:xfrm rot="0">
              <a:off x="770088" y="664879"/>
              <a:ext cx="8128309" cy="48810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database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User Interface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Weather API Integration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Historical Data Usage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Machine Learning Model</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Rotation Recommendation</a:t>
              </a:r>
            </a:p>
          </p:txBody>
        </p:sp>
      </p:grpSp>
      <p:grpSp>
        <p:nvGrpSpPr>
          <p:cNvPr name="Group 14" id="14"/>
          <p:cNvGrpSpPr/>
          <p:nvPr/>
        </p:nvGrpSpPr>
        <p:grpSpPr>
          <a:xfrm rot="0">
            <a:off x="11479608" y="3054513"/>
            <a:ext cx="4623893" cy="2902135"/>
            <a:chOff x="0" y="0"/>
            <a:chExt cx="6165190" cy="3869513"/>
          </a:xfrm>
        </p:grpSpPr>
        <p:sp>
          <p:nvSpPr>
            <p:cNvPr name="TextBox 15" id="15"/>
            <p:cNvSpPr txBox="true"/>
            <p:nvPr/>
          </p:nvSpPr>
          <p:spPr>
            <a:xfrm rot="0">
              <a:off x="0" y="-190500"/>
              <a:ext cx="6165190"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Non-functional requirements</a:t>
              </a:r>
            </a:p>
          </p:txBody>
        </p:sp>
        <p:sp>
          <p:nvSpPr>
            <p:cNvPr name="TextBox 16" id="16"/>
            <p:cNvSpPr txBox="true"/>
            <p:nvPr/>
          </p:nvSpPr>
          <p:spPr>
            <a:xfrm rot="0">
              <a:off x="929622" y="664879"/>
              <a:ext cx="4822004" cy="32046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Performance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Usability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Accuracy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Compatibility</a:t>
              </a: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1" id="11"/>
          <p:cNvSpPr/>
          <p:nvPr/>
        </p:nvSpPr>
        <p:spPr>
          <a:xfrm flipH="false" flipV="false" rot="0">
            <a:off x="9409746" y="4540689"/>
            <a:ext cx="5104952" cy="2872827"/>
          </a:xfrm>
          <a:custGeom>
            <a:avLst/>
            <a:gdLst/>
            <a:ahLst/>
            <a:cxnLst/>
            <a:rect r="r" b="b" t="t" l="l"/>
            <a:pathLst>
              <a:path h="2872827" w="5104952">
                <a:moveTo>
                  <a:pt x="0" y="0"/>
                </a:moveTo>
                <a:lnTo>
                  <a:pt x="5104952" y="0"/>
                </a:lnTo>
                <a:lnTo>
                  <a:pt x="5104952" y="2872827"/>
                </a:lnTo>
                <a:lnTo>
                  <a:pt x="0" y="2872827"/>
                </a:lnTo>
                <a:lnTo>
                  <a:pt x="0" y="0"/>
                </a:lnTo>
                <a:close/>
              </a:path>
            </a:pathLst>
          </a:custGeom>
          <a:blipFill>
            <a:blip r:embed="rId3"/>
            <a:stretch>
              <a:fillRect l="0" t="0" r="0" b="0"/>
            </a:stretch>
          </a:blipFill>
        </p:spPr>
      </p:sp>
      <p:sp>
        <p:nvSpPr>
          <p:cNvPr name="Freeform 12" id="12"/>
          <p:cNvSpPr/>
          <p:nvPr/>
        </p:nvSpPr>
        <p:spPr>
          <a:xfrm flipH="false" flipV="false" rot="0">
            <a:off x="12628773" y="3101004"/>
            <a:ext cx="1595341" cy="899192"/>
          </a:xfrm>
          <a:custGeom>
            <a:avLst/>
            <a:gdLst/>
            <a:ahLst/>
            <a:cxnLst/>
            <a:rect r="r" b="b" t="t" l="l"/>
            <a:pathLst>
              <a:path h="899192" w="1595341">
                <a:moveTo>
                  <a:pt x="0" y="0"/>
                </a:moveTo>
                <a:lnTo>
                  <a:pt x="1595341" y="0"/>
                </a:lnTo>
                <a:lnTo>
                  <a:pt x="1595341" y="899192"/>
                </a:lnTo>
                <a:lnTo>
                  <a:pt x="0" y="899192"/>
                </a:lnTo>
                <a:lnTo>
                  <a:pt x="0" y="0"/>
                </a:lnTo>
                <a:close/>
              </a:path>
            </a:pathLst>
          </a:custGeom>
          <a:blipFill>
            <a:blip r:embed="rId4"/>
            <a:stretch>
              <a:fillRect l="0" t="0" r="0" b="0"/>
            </a:stretch>
          </a:blipFill>
        </p:spPr>
      </p:sp>
      <p:sp>
        <p:nvSpPr>
          <p:cNvPr name="Freeform 13" id="13"/>
          <p:cNvSpPr/>
          <p:nvPr/>
        </p:nvSpPr>
        <p:spPr>
          <a:xfrm flipH="false" flipV="false" rot="0">
            <a:off x="4552622" y="4646095"/>
            <a:ext cx="1165020" cy="1170108"/>
          </a:xfrm>
          <a:custGeom>
            <a:avLst/>
            <a:gdLst/>
            <a:ahLst/>
            <a:cxnLst/>
            <a:rect r="r" b="b" t="t" l="l"/>
            <a:pathLst>
              <a:path h="1170108" w="1165020">
                <a:moveTo>
                  <a:pt x="0" y="0"/>
                </a:moveTo>
                <a:lnTo>
                  <a:pt x="1165020" y="0"/>
                </a:lnTo>
                <a:lnTo>
                  <a:pt x="1165020" y="1170108"/>
                </a:lnTo>
                <a:lnTo>
                  <a:pt x="0" y="1170108"/>
                </a:lnTo>
                <a:lnTo>
                  <a:pt x="0" y="0"/>
                </a:lnTo>
                <a:close/>
              </a:path>
            </a:pathLst>
          </a:custGeom>
          <a:blipFill>
            <a:blip r:embed="rId5"/>
            <a:stretch>
              <a:fillRect l="0" t="0" r="0" b="0"/>
            </a:stretch>
          </a:blipFill>
        </p:spPr>
      </p:sp>
      <p:sp>
        <p:nvSpPr>
          <p:cNvPr name="Freeform 14" id="14"/>
          <p:cNvSpPr/>
          <p:nvPr/>
        </p:nvSpPr>
        <p:spPr>
          <a:xfrm flipH="false" flipV="false" rot="0">
            <a:off x="6938189" y="2757717"/>
            <a:ext cx="1521157" cy="616219"/>
          </a:xfrm>
          <a:custGeom>
            <a:avLst/>
            <a:gdLst/>
            <a:ahLst/>
            <a:cxnLst/>
            <a:rect r="r" b="b" t="t" l="l"/>
            <a:pathLst>
              <a:path h="616219" w="1521157">
                <a:moveTo>
                  <a:pt x="0" y="0"/>
                </a:moveTo>
                <a:lnTo>
                  <a:pt x="1521157" y="0"/>
                </a:lnTo>
                <a:lnTo>
                  <a:pt x="1521157" y="616220"/>
                </a:lnTo>
                <a:lnTo>
                  <a:pt x="0" y="616220"/>
                </a:lnTo>
                <a:lnTo>
                  <a:pt x="0" y="0"/>
                </a:lnTo>
                <a:close/>
              </a:path>
            </a:pathLst>
          </a:custGeom>
          <a:blipFill>
            <a:blip r:embed="rId6"/>
            <a:stretch>
              <a:fillRect l="0" t="0" r="0" b="0"/>
            </a:stretch>
          </a:blipFill>
        </p:spPr>
      </p:sp>
      <p:sp>
        <p:nvSpPr>
          <p:cNvPr name="Freeform 15" id="15"/>
          <p:cNvSpPr/>
          <p:nvPr/>
        </p:nvSpPr>
        <p:spPr>
          <a:xfrm flipH="false" flipV="false" rot="0">
            <a:off x="4117104" y="3010257"/>
            <a:ext cx="1979879" cy="989939"/>
          </a:xfrm>
          <a:custGeom>
            <a:avLst/>
            <a:gdLst/>
            <a:ahLst/>
            <a:cxnLst/>
            <a:rect r="r" b="b" t="t" l="l"/>
            <a:pathLst>
              <a:path h="989939" w="1979879">
                <a:moveTo>
                  <a:pt x="0" y="0"/>
                </a:moveTo>
                <a:lnTo>
                  <a:pt x="1979879" y="0"/>
                </a:lnTo>
                <a:lnTo>
                  <a:pt x="1979879" y="989939"/>
                </a:lnTo>
                <a:lnTo>
                  <a:pt x="0" y="989939"/>
                </a:lnTo>
                <a:lnTo>
                  <a:pt x="0" y="0"/>
                </a:lnTo>
                <a:close/>
              </a:path>
            </a:pathLst>
          </a:custGeom>
          <a:blipFill>
            <a:blip r:embed="rId7"/>
            <a:stretch>
              <a:fillRect l="0" t="0" r="0" b="0"/>
            </a:stretch>
          </a:blipFill>
        </p:spPr>
      </p:sp>
      <p:sp>
        <p:nvSpPr>
          <p:cNvPr name="Freeform 16" id="16"/>
          <p:cNvSpPr/>
          <p:nvPr/>
        </p:nvSpPr>
        <p:spPr>
          <a:xfrm flipH="false" flipV="false" rot="0">
            <a:off x="6096983" y="3947465"/>
            <a:ext cx="3312763" cy="1868738"/>
          </a:xfrm>
          <a:custGeom>
            <a:avLst/>
            <a:gdLst/>
            <a:ahLst/>
            <a:cxnLst/>
            <a:rect r="r" b="b" t="t" l="l"/>
            <a:pathLst>
              <a:path h="1868738" w="3312763">
                <a:moveTo>
                  <a:pt x="0" y="0"/>
                </a:moveTo>
                <a:lnTo>
                  <a:pt x="3312763" y="0"/>
                </a:lnTo>
                <a:lnTo>
                  <a:pt x="3312763" y="1868738"/>
                </a:lnTo>
                <a:lnTo>
                  <a:pt x="0" y="1868738"/>
                </a:lnTo>
                <a:lnTo>
                  <a:pt x="0" y="0"/>
                </a:lnTo>
                <a:close/>
              </a:path>
            </a:pathLst>
          </a:custGeom>
          <a:blipFill>
            <a:blip r:embed="rId8"/>
            <a:stretch>
              <a:fillRect l="0" t="0" r="0" b="0"/>
            </a:stretch>
          </a:blipFill>
        </p:spPr>
      </p:sp>
      <p:sp>
        <p:nvSpPr>
          <p:cNvPr name="Freeform 17" id="17"/>
          <p:cNvSpPr/>
          <p:nvPr/>
        </p:nvSpPr>
        <p:spPr>
          <a:xfrm flipH="false" flipV="false" rot="0">
            <a:off x="9997294" y="2757717"/>
            <a:ext cx="2221905" cy="1426832"/>
          </a:xfrm>
          <a:custGeom>
            <a:avLst/>
            <a:gdLst/>
            <a:ahLst/>
            <a:cxnLst/>
            <a:rect r="r" b="b" t="t" l="l"/>
            <a:pathLst>
              <a:path h="1426832" w="2221905">
                <a:moveTo>
                  <a:pt x="0" y="0"/>
                </a:moveTo>
                <a:lnTo>
                  <a:pt x="2221905" y="0"/>
                </a:lnTo>
                <a:lnTo>
                  <a:pt x="2221905" y="1426833"/>
                </a:lnTo>
                <a:lnTo>
                  <a:pt x="0" y="1426833"/>
                </a:lnTo>
                <a:lnTo>
                  <a:pt x="0" y="0"/>
                </a:lnTo>
                <a:close/>
              </a:path>
            </a:pathLst>
          </a:custGeom>
          <a:blipFill>
            <a:blip r:embed="rId9"/>
            <a:stretch>
              <a:fillRect l="0" t="0" r="0" b="0"/>
            </a:stretch>
          </a:blipFill>
        </p:spPr>
      </p:sp>
      <p:sp>
        <p:nvSpPr>
          <p:cNvPr name="Freeform 18" id="18"/>
          <p:cNvSpPr/>
          <p:nvPr/>
        </p:nvSpPr>
        <p:spPr>
          <a:xfrm flipH="false" flipV="false" rot="0">
            <a:off x="6810131" y="6640647"/>
            <a:ext cx="1777272" cy="888636"/>
          </a:xfrm>
          <a:custGeom>
            <a:avLst/>
            <a:gdLst/>
            <a:ahLst/>
            <a:cxnLst/>
            <a:rect r="r" b="b" t="t" l="l"/>
            <a:pathLst>
              <a:path h="888636" w="1777272">
                <a:moveTo>
                  <a:pt x="0" y="0"/>
                </a:moveTo>
                <a:lnTo>
                  <a:pt x="1777272" y="0"/>
                </a:lnTo>
                <a:lnTo>
                  <a:pt x="1777272" y="888636"/>
                </a:lnTo>
                <a:lnTo>
                  <a:pt x="0" y="888636"/>
                </a:lnTo>
                <a:lnTo>
                  <a:pt x="0" y="0"/>
                </a:lnTo>
                <a:close/>
              </a:path>
            </a:pathLst>
          </a:custGeom>
          <a:blipFill>
            <a:blip r:embed="rId10"/>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1897829" y="2684145"/>
            <a:ext cx="15729689" cy="4918710"/>
            <a:chOff x="0" y="0"/>
            <a:chExt cx="20972918" cy="6558280"/>
          </a:xfrm>
        </p:grpSpPr>
        <p:sp>
          <p:nvSpPr>
            <p:cNvPr name="TextBox 12" id="12"/>
            <p:cNvSpPr txBox="true"/>
            <p:nvPr/>
          </p:nvSpPr>
          <p:spPr>
            <a:xfrm rot="0">
              <a:off x="799720" y="-6667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Y. Maksimovich, V. K. Kalichkin, D. S. Fedorov, and V. V. Aleschenko, "Application of machine learning methods for crop rotation selection in organic farming system," in E3S Web Conf., vol. 486, p. 01028, 2024. DOI: 10.1051/e3sconf/202448601028.</a:t>
              </a:r>
            </a:p>
          </p:txBody>
        </p:sp>
        <p:sp>
          <p:nvSpPr>
            <p:cNvPr name="TextBox 13" id="13"/>
            <p:cNvSpPr txBox="true"/>
            <p:nvPr/>
          </p:nvSpPr>
          <p:spPr>
            <a:xfrm rot="0">
              <a:off x="799720" y="2102485"/>
              <a:ext cx="20173199" cy="22866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P. S. M. Nandasiri, S. Jayasinghe, K. Banujan, E. M. U. W. J. B. Ekanayake, B. T. G. S. Kumara, and P. Senthan, "A machine learning influenced recommendation system for predicting the rainfall and price for crops in Badulla District," in Proc. Int. Conf. Adv. Technol. Comput. (ICATC-2022), Faculty of Computing and Technology, Univ. of Kelaniya, Sri Lanka, Dec. 2022.</a:t>
              </a:r>
            </a:p>
          </p:txBody>
        </p:sp>
        <p:sp>
          <p:nvSpPr>
            <p:cNvPr name="TextBox 14" id="14"/>
            <p:cNvSpPr txBox="true"/>
            <p:nvPr/>
          </p:nvSpPr>
          <p:spPr>
            <a:xfrm rot="0">
              <a:off x="799720" y="485584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T. H. Ruchirawya, W. J. M. Nanayakkara, D. M. A. C. Dimantha, P. M. G. Pabasara, P. Bandara, and T. Weerasooriya, "Crop Recommendation System," International Journal of Computer Applications, vol. 175, no. 22, Oct. 2020.</a:t>
              </a:r>
            </a:p>
          </p:txBody>
        </p:sp>
        <p:sp>
          <p:nvSpPr>
            <p:cNvPr name="TextBox 15" id="15"/>
            <p:cNvSpPr txBox="true"/>
            <p:nvPr/>
          </p:nvSpPr>
          <p:spPr>
            <a:xfrm rot="0">
              <a:off x="0" y="-66675"/>
              <a:ext cx="490957"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[1]</a:t>
              </a:r>
            </a:p>
          </p:txBody>
        </p:sp>
        <p:sp>
          <p:nvSpPr>
            <p:cNvPr name="TextBox 16" id="16"/>
            <p:cNvSpPr txBox="true"/>
            <p:nvPr/>
          </p:nvSpPr>
          <p:spPr>
            <a:xfrm rot="0">
              <a:off x="0" y="2102485"/>
              <a:ext cx="617525"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[2]</a:t>
              </a:r>
            </a:p>
          </p:txBody>
        </p:sp>
        <p:sp>
          <p:nvSpPr>
            <p:cNvPr name="TextBox 17" id="17"/>
            <p:cNvSpPr txBox="true"/>
            <p:nvPr/>
          </p:nvSpPr>
          <p:spPr>
            <a:xfrm rot="0">
              <a:off x="0" y="4855845"/>
              <a:ext cx="617525"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711611" y="520443"/>
            <a:ext cx="14038663" cy="3575543"/>
            <a:chOff x="0" y="0"/>
            <a:chExt cx="18718218" cy="4767391"/>
          </a:xfrm>
        </p:grpSpPr>
        <p:grpSp>
          <p:nvGrpSpPr>
            <p:cNvPr name="Group 10" id="10"/>
            <p:cNvGrpSpPr/>
            <p:nvPr/>
          </p:nvGrpSpPr>
          <p:grpSpPr>
            <a:xfrm rot="0">
              <a:off x="0" y="677677"/>
              <a:ext cx="18718218" cy="4089714"/>
              <a:chOff x="0" y="0"/>
              <a:chExt cx="3697426" cy="807845"/>
            </a:xfrm>
          </p:grpSpPr>
          <p:sp>
            <p:nvSpPr>
              <p:cNvPr name="Freeform 11" id="11"/>
              <p:cNvSpPr/>
              <p:nvPr/>
            </p:nvSpPr>
            <p:spPr>
              <a:xfrm flipH="false" flipV="false" rot="0">
                <a:off x="0" y="0"/>
                <a:ext cx="3697426" cy="807845"/>
              </a:xfrm>
              <a:custGeom>
                <a:avLst/>
                <a:gdLst/>
                <a:ahLst/>
                <a:cxnLst/>
                <a:rect r="r" b="b" t="t" l="l"/>
                <a:pathLst>
                  <a:path h="807845" w="3697426">
                    <a:moveTo>
                      <a:pt x="28125" y="0"/>
                    </a:moveTo>
                    <a:lnTo>
                      <a:pt x="3669301" y="0"/>
                    </a:lnTo>
                    <a:cubicBezTo>
                      <a:pt x="3676760" y="0"/>
                      <a:pt x="3683914" y="2963"/>
                      <a:pt x="3689188" y="8238"/>
                    </a:cubicBezTo>
                    <a:cubicBezTo>
                      <a:pt x="3694463" y="13512"/>
                      <a:pt x="3697426" y="20666"/>
                      <a:pt x="3697426" y="28125"/>
                    </a:cubicBezTo>
                    <a:lnTo>
                      <a:pt x="3697426" y="779720"/>
                    </a:lnTo>
                    <a:cubicBezTo>
                      <a:pt x="3697426" y="795253"/>
                      <a:pt x="3684834" y="807845"/>
                      <a:pt x="3669301" y="807845"/>
                    </a:cubicBezTo>
                    <a:lnTo>
                      <a:pt x="28125" y="807845"/>
                    </a:lnTo>
                    <a:cubicBezTo>
                      <a:pt x="12592" y="807845"/>
                      <a:pt x="0" y="795253"/>
                      <a:pt x="0" y="779720"/>
                    </a:cubicBezTo>
                    <a:lnTo>
                      <a:pt x="0" y="28125"/>
                    </a:lnTo>
                    <a:cubicBezTo>
                      <a:pt x="0" y="12592"/>
                      <a:pt x="12592" y="0"/>
                      <a:pt x="28125" y="0"/>
                    </a:cubicBezTo>
                    <a:close/>
                  </a:path>
                </a:pathLst>
              </a:custGeom>
              <a:solidFill>
                <a:srgbClr val="86B499">
                  <a:alpha val="29804"/>
                </a:srgbClr>
              </a:solidFill>
            </p:spPr>
          </p:sp>
          <p:sp>
            <p:nvSpPr>
              <p:cNvPr name="TextBox 12" id="12"/>
              <p:cNvSpPr txBox="true"/>
              <p:nvPr/>
            </p:nvSpPr>
            <p:spPr>
              <a:xfrm>
                <a:off x="0" y="-19050"/>
                <a:ext cx="3697426" cy="82689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0" y="0"/>
              <a:ext cx="4114800" cy="1355353"/>
              <a:chOff x="0" y="0"/>
              <a:chExt cx="812800" cy="267724"/>
            </a:xfrm>
          </p:grpSpPr>
          <p:sp>
            <p:nvSpPr>
              <p:cNvPr name="Freeform 14" id="14"/>
              <p:cNvSpPr/>
              <p:nvPr/>
            </p:nvSpPr>
            <p:spPr>
              <a:xfrm flipH="false" flipV="false" rot="0">
                <a:off x="0" y="0"/>
                <a:ext cx="812800" cy="267724"/>
              </a:xfrm>
              <a:custGeom>
                <a:avLst/>
                <a:gdLst/>
                <a:ahLst/>
                <a:cxnLst/>
                <a:rect r="r" b="b" t="t" l="l"/>
                <a:pathLst>
                  <a:path h="267724" w="812800">
                    <a:moveTo>
                      <a:pt x="127941" y="0"/>
                    </a:moveTo>
                    <a:lnTo>
                      <a:pt x="684859" y="0"/>
                    </a:lnTo>
                    <a:cubicBezTo>
                      <a:pt x="718791" y="0"/>
                      <a:pt x="751333" y="13479"/>
                      <a:pt x="775327" y="37473"/>
                    </a:cubicBezTo>
                    <a:cubicBezTo>
                      <a:pt x="799321" y="61467"/>
                      <a:pt x="812800" y="94009"/>
                      <a:pt x="812800" y="127941"/>
                    </a:cubicBezTo>
                    <a:lnTo>
                      <a:pt x="812800" y="139783"/>
                    </a:lnTo>
                    <a:cubicBezTo>
                      <a:pt x="812800" y="173715"/>
                      <a:pt x="799321" y="206258"/>
                      <a:pt x="775327" y="230251"/>
                    </a:cubicBezTo>
                    <a:cubicBezTo>
                      <a:pt x="751333" y="254245"/>
                      <a:pt x="718791" y="267724"/>
                      <a:pt x="684859" y="267724"/>
                    </a:cubicBezTo>
                    <a:lnTo>
                      <a:pt x="127941" y="267724"/>
                    </a:lnTo>
                    <a:cubicBezTo>
                      <a:pt x="94009" y="267724"/>
                      <a:pt x="61467" y="254245"/>
                      <a:pt x="37473" y="230251"/>
                    </a:cubicBezTo>
                    <a:cubicBezTo>
                      <a:pt x="13479" y="206258"/>
                      <a:pt x="0" y="173715"/>
                      <a:pt x="0" y="139783"/>
                    </a:cubicBezTo>
                    <a:lnTo>
                      <a:pt x="0" y="127941"/>
                    </a:lnTo>
                    <a:cubicBezTo>
                      <a:pt x="0" y="94009"/>
                      <a:pt x="13479" y="61467"/>
                      <a:pt x="37473" y="37473"/>
                    </a:cubicBezTo>
                    <a:cubicBezTo>
                      <a:pt x="61467" y="13479"/>
                      <a:pt x="94009" y="0"/>
                      <a:pt x="127941" y="0"/>
                    </a:cubicBezTo>
                    <a:close/>
                  </a:path>
                </a:pathLst>
              </a:custGeom>
              <a:solidFill>
                <a:srgbClr val="1C5739"/>
              </a:solidFill>
            </p:spPr>
          </p:sp>
          <p:sp>
            <p:nvSpPr>
              <p:cNvPr name="TextBox 15" id="15"/>
              <p:cNvSpPr txBox="true"/>
              <p:nvPr/>
            </p:nvSpPr>
            <p:spPr>
              <a:xfrm>
                <a:off x="0" y="-38100"/>
                <a:ext cx="812800" cy="305824"/>
              </a:xfrm>
              <a:prstGeom prst="rect">
                <a:avLst/>
              </a:prstGeom>
            </p:spPr>
            <p:txBody>
              <a:bodyPr anchor="ctr" rtlCol="false" tIns="50800" lIns="50800" bIns="50800" rIns="50800"/>
              <a:lstStyle/>
              <a:p>
                <a:pPr algn="ctr">
                  <a:lnSpc>
                    <a:spcPts val="3639"/>
                  </a:lnSpc>
                </a:pPr>
                <a:r>
                  <a:rPr lang="en-US" b="true" sz="2799">
                    <a:solidFill>
                      <a:srgbClr val="FFFFFF"/>
                    </a:solidFill>
                    <a:latin typeface="Open Sauce Bold"/>
                    <a:ea typeface="Open Sauce Bold"/>
                    <a:cs typeface="Open Sauce Bold"/>
                    <a:sym typeface="Open Sauce Bold"/>
                  </a:rPr>
                  <a:t>Main Goal</a:t>
                </a:r>
              </a:p>
            </p:txBody>
          </p:sp>
        </p:grpSp>
      </p:grpSp>
      <p:sp>
        <p:nvSpPr>
          <p:cNvPr name="TextBox 16" id="16"/>
          <p:cNvSpPr txBox="true"/>
          <p:nvPr/>
        </p:nvSpPr>
        <p:spPr>
          <a:xfrm rot="0">
            <a:off x="3295789" y="1820604"/>
            <a:ext cx="12870307" cy="1746173"/>
          </a:xfrm>
          <a:prstGeom prst="rect">
            <a:avLst/>
          </a:prstGeom>
        </p:spPr>
        <p:txBody>
          <a:bodyPr anchor="t" rtlCol="false" tIns="0" lIns="0" bIns="0" rIns="0">
            <a:spAutoFit/>
          </a:bodyPr>
          <a:lstStyle/>
          <a:p>
            <a:pPr algn="ctr">
              <a:lnSpc>
                <a:spcPts val="3504"/>
              </a:lnSpc>
            </a:pPr>
            <a:r>
              <a:rPr lang="en-US" sz="2503" b="true">
                <a:solidFill>
                  <a:srgbClr val="545454"/>
                </a:solidFill>
                <a:latin typeface="Canva Sans Bold"/>
                <a:ea typeface="Canva Sans Bold"/>
                <a:cs typeface="Canva Sans Bold"/>
                <a:sym typeface="Canva Sans Bold"/>
              </a:rPr>
              <a:t>To create a comprehensive web-based platform that empowers farmers with timely, accurate and practical insights along with the tools necessary to act on them, resulting in maximized crop yield, profitability, and overall agricultural success.</a:t>
            </a:r>
          </a:p>
        </p:txBody>
      </p:sp>
      <p:grpSp>
        <p:nvGrpSpPr>
          <p:cNvPr name="Group 17" id="17"/>
          <p:cNvGrpSpPr/>
          <p:nvPr/>
        </p:nvGrpSpPr>
        <p:grpSpPr>
          <a:xfrm rot="0">
            <a:off x="2781104" y="4540250"/>
            <a:ext cx="13969170" cy="3835092"/>
            <a:chOff x="0" y="0"/>
            <a:chExt cx="18625561" cy="5113456"/>
          </a:xfrm>
        </p:grpSpPr>
        <p:sp>
          <p:nvSpPr>
            <p:cNvPr name="TextBox 18" id="18"/>
            <p:cNvSpPr txBox="true"/>
            <p:nvPr/>
          </p:nvSpPr>
          <p:spPr>
            <a:xfrm rot="0">
              <a:off x="0" y="-76200"/>
              <a:ext cx="3537479" cy="880534"/>
            </a:xfrm>
            <a:prstGeom prst="rect">
              <a:avLst/>
            </a:prstGeom>
          </p:spPr>
          <p:txBody>
            <a:bodyPr anchor="t" rtlCol="false" tIns="0" lIns="0" bIns="0" rIns="0">
              <a:spAutoFit/>
            </a:bodyPr>
            <a:lstStyle/>
            <a:p>
              <a:pPr algn="l">
                <a:lnSpc>
                  <a:spcPts val="5599"/>
                </a:lnSpc>
              </a:pPr>
              <a:r>
                <a:rPr lang="en-US" sz="3999" b="true">
                  <a:solidFill>
                    <a:srgbClr val="545454"/>
                  </a:solidFill>
                  <a:latin typeface="Canva Sans Bold"/>
                  <a:ea typeface="Canva Sans Bold"/>
                  <a:cs typeface="Canva Sans Bold"/>
                  <a:sym typeface="Canva Sans Bold"/>
                </a:rPr>
                <a:t>Objectives</a:t>
              </a:r>
            </a:p>
          </p:txBody>
        </p:sp>
        <p:sp>
          <p:nvSpPr>
            <p:cNvPr name="TextBox 19" id="19"/>
            <p:cNvSpPr txBox="true"/>
            <p:nvPr/>
          </p:nvSpPr>
          <p:spPr>
            <a:xfrm rot="0">
              <a:off x="486801" y="1061509"/>
              <a:ext cx="18138759" cy="4051947"/>
            </a:xfrm>
            <a:prstGeom prst="rect">
              <a:avLst/>
            </a:prstGeom>
          </p:spPr>
          <p:txBody>
            <a:bodyPr anchor="t" rtlCol="false" tIns="0" lIns="0" bIns="0" rIns="0">
              <a:spAutoFit/>
            </a:bodyPr>
            <a:lstStyle/>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Predict market prices to help farmers plan better.</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Crop viability analysis to assess crop growth rates for optimal harvesting times.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Give tailored crop recommendations crops to farmers to ensure sustainable farming practices.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Provide personalized farming advice through an interactive AI assistant.</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85157" y="3851957"/>
            <a:ext cx="6312246" cy="4702624"/>
          </a:xfrm>
          <a:custGeom>
            <a:avLst/>
            <a:gdLst/>
            <a:ahLst/>
            <a:cxnLst/>
            <a:rect r="r" b="b" t="t" l="l"/>
            <a:pathLst>
              <a:path h="4702624" w="6312246">
                <a:moveTo>
                  <a:pt x="0" y="0"/>
                </a:moveTo>
                <a:lnTo>
                  <a:pt x="6312246" y="0"/>
                </a:lnTo>
                <a:lnTo>
                  <a:pt x="6312246" y="4702624"/>
                </a:lnTo>
                <a:lnTo>
                  <a:pt x="0" y="4702624"/>
                </a:lnTo>
                <a:lnTo>
                  <a:pt x="0" y="0"/>
                </a:lnTo>
                <a:close/>
              </a:path>
            </a:pathLst>
          </a:custGeom>
          <a:blipFill>
            <a:blip r:embed="rId3"/>
            <a:stretch>
              <a:fillRect l="0" t="0" r="0" b="0"/>
            </a:stretch>
          </a:blipFill>
        </p:spPr>
      </p:sp>
      <p:sp>
        <p:nvSpPr>
          <p:cNvPr name="Freeform 10" id="10"/>
          <p:cNvSpPr/>
          <p:nvPr/>
        </p:nvSpPr>
        <p:spPr>
          <a:xfrm flipH="false" flipV="false" rot="0">
            <a:off x="1543050" y="18372"/>
            <a:ext cx="5844081" cy="3715630"/>
          </a:xfrm>
          <a:custGeom>
            <a:avLst/>
            <a:gdLst/>
            <a:ahLst/>
            <a:cxnLst/>
            <a:rect r="r" b="b" t="t" l="l"/>
            <a:pathLst>
              <a:path h="3715630" w="5844081">
                <a:moveTo>
                  <a:pt x="0" y="0"/>
                </a:moveTo>
                <a:lnTo>
                  <a:pt x="5844081" y="0"/>
                </a:lnTo>
                <a:lnTo>
                  <a:pt x="5844081" y="3715630"/>
                </a:lnTo>
                <a:lnTo>
                  <a:pt x="0" y="3715630"/>
                </a:lnTo>
                <a:lnTo>
                  <a:pt x="0" y="0"/>
                </a:lnTo>
                <a:close/>
              </a:path>
            </a:pathLst>
          </a:custGeom>
          <a:blipFill>
            <a:blip r:embed="rId4"/>
            <a:stretch>
              <a:fillRect l="0" t="0" r="-182575" b="0"/>
            </a:stretch>
          </a:blipFill>
        </p:spPr>
      </p:sp>
      <p:sp>
        <p:nvSpPr>
          <p:cNvPr name="Freeform 11" id="11"/>
          <p:cNvSpPr/>
          <p:nvPr/>
        </p:nvSpPr>
        <p:spPr>
          <a:xfrm flipH="false" flipV="false" rot="0">
            <a:off x="3719288" y="2907450"/>
            <a:ext cx="8301619" cy="5904527"/>
          </a:xfrm>
          <a:custGeom>
            <a:avLst/>
            <a:gdLst/>
            <a:ahLst/>
            <a:cxnLst/>
            <a:rect r="r" b="b" t="t" l="l"/>
            <a:pathLst>
              <a:path h="5904527" w="8301619">
                <a:moveTo>
                  <a:pt x="0" y="0"/>
                </a:moveTo>
                <a:lnTo>
                  <a:pt x="8301620" y="0"/>
                </a:lnTo>
                <a:lnTo>
                  <a:pt x="8301620" y="5904527"/>
                </a:lnTo>
                <a:lnTo>
                  <a:pt x="0" y="5904527"/>
                </a:lnTo>
                <a:lnTo>
                  <a:pt x="0" y="0"/>
                </a:lnTo>
                <a:close/>
              </a:path>
            </a:pathLst>
          </a:custGeom>
          <a:blipFill>
            <a:blip r:embed="rId5"/>
            <a:stretch>
              <a:fillRect l="0" t="0" r="0" b="0"/>
            </a:stretch>
          </a:blipFill>
        </p:spPr>
      </p:sp>
      <p:sp>
        <p:nvSpPr>
          <p:cNvPr name="TextBox 12" id="12"/>
          <p:cNvSpPr txBox="true"/>
          <p:nvPr/>
        </p:nvSpPr>
        <p:spPr>
          <a:xfrm rot="0">
            <a:off x="10052226"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3" id="13"/>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4" id="14"/>
          <p:cNvGrpSpPr/>
          <p:nvPr/>
        </p:nvGrpSpPr>
        <p:grpSpPr>
          <a:xfrm rot="0">
            <a:off x="12528071" y="2995793"/>
            <a:ext cx="4388841" cy="2269540"/>
            <a:chOff x="0" y="0"/>
            <a:chExt cx="5851788" cy="3026054"/>
          </a:xfrm>
        </p:grpSpPr>
        <p:sp>
          <p:nvSpPr>
            <p:cNvPr name="TextBox 15" id="15"/>
            <p:cNvSpPr txBox="true"/>
            <p:nvPr/>
          </p:nvSpPr>
          <p:spPr>
            <a:xfrm rot="0">
              <a:off x="0" y="-85725"/>
              <a:ext cx="2579952" cy="56324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Price Reports</a:t>
              </a:r>
            </a:p>
          </p:txBody>
        </p:sp>
        <p:sp>
          <p:nvSpPr>
            <p:cNvPr name="TextBox 16" id="16"/>
            <p:cNvSpPr txBox="true"/>
            <p:nvPr/>
          </p:nvSpPr>
          <p:spPr>
            <a:xfrm rot="0">
              <a:off x="0" y="733705"/>
              <a:ext cx="5851788" cy="749019"/>
            </a:xfrm>
            <a:prstGeom prst="rect">
              <a:avLst/>
            </a:prstGeom>
          </p:spPr>
          <p:txBody>
            <a:bodyPr anchor="t" rtlCol="false" tIns="0" lIns="0" bIns="0" rIns="0">
              <a:spAutoFit/>
            </a:bodyPr>
            <a:lstStyle/>
            <a:p>
              <a:pPr algn="l">
                <a:lnSpc>
                  <a:spcPts val="2240"/>
                </a:lnSpc>
              </a:pPr>
              <a:r>
                <a:rPr lang="en-US" sz="1600" u="sng">
                  <a:solidFill>
                    <a:srgbClr val="545454"/>
                  </a:solidFill>
                  <a:latin typeface="Codec Pro"/>
                  <a:ea typeface="Codec Pro"/>
                  <a:cs typeface="Codec Pro"/>
                  <a:sym typeface="Codec Pro"/>
                  <a:hlinkClick r:id="rId6" tooltip="https://www.cbsl.gov.lk/en/statistics/economic-indicators/price-report"/>
                </a:rPr>
                <a:t>https://www.cbsl.gov.lk/en/statistics/economic-indicators/price-report</a:t>
              </a:r>
            </a:p>
          </p:txBody>
        </p:sp>
        <p:sp>
          <p:nvSpPr>
            <p:cNvPr name="TextBox 17" id="17"/>
            <p:cNvSpPr txBox="true"/>
            <p:nvPr/>
          </p:nvSpPr>
          <p:spPr>
            <a:xfrm rot="0">
              <a:off x="0" y="1733550"/>
              <a:ext cx="5046129" cy="380752"/>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PDF files from 2017 - 2024 downloaded </a:t>
              </a:r>
            </a:p>
          </p:txBody>
        </p:sp>
        <p:sp>
          <p:nvSpPr>
            <p:cNvPr name="TextBox 18" id="18"/>
            <p:cNvSpPr txBox="true"/>
            <p:nvPr/>
          </p:nvSpPr>
          <p:spPr>
            <a:xfrm rot="0">
              <a:off x="0" y="2277034"/>
              <a:ext cx="4745108" cy="749019"/>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Table data extracted using camelot library</a:t>
              </a:r>
            </a:p>
          </p:txBody>
        </p:sp>
      </p:grpSp>
      <p:grpSp>
        <p:nvGrpSpPr>
          <p:cNvPr name="Group 19" id="19"/>
          <p:cNvGrpSpPr/>
          <p:nvPr/>
        </p:nvGrpSpPr>
        <p:grpSpPr>
          <a:xfrm rot="0">
            <a:off x="12528071" y="5739599"/>
            <a:ext cx="4388841" cy="1532949"/>
            <a:chOff x="0" y="0"/>
            <a:chExt cx="5851788" cy="2043932"/>
          </a:xfrm>
        </p:grpSpPr>
        <p:sp>
          <p:nvSpPr>
            <p:cNvPr name="TextBox 20" id="20"/>
            <p:cNvSpPr txBox="true"/>
            <p:nvPr/>
          </p:nvSpPr>
          <p:spPr>
            <a:xfrm rot="0">
              <a:off x="0" y="-85725"/>
              <a:ext cx="5851788" cy="1121977"/>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Crop Growth and Soil Related Data</a:t>
              </a:r>
            </a:p>
          </p:txBody>
        </p:sp>
        <p:sp>
          <p:nvSpPr>
            <p:cNvPr name="TextBox 21" id="21"/>
            <p:cNvSpPr txBox="true"/>
            <p:nvPr/>
          </p:nvSpPr>
          <p:spPr>
            <a:xfrm rot="0">
              <a:off x="0" y="1294913"/>
              <a:ext cx="5851788" cy="749019"/>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Reports from Horticultural Crop Growth &amp; Development Institute (2022 - 2023)</a:t>
              </a:r>
            </a:p>
          </p:txBody>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703938" y="1966166"/>
            <a:ext cx="6453860" cy="2401518"/>
          </a:xfrm>
          <a:custGeom>
            <a:avLst/>
            <a:gdLst/>
            <a:ahLst/>
            <a:cxnLst/>
            <a:rect r="r" b="b" t="t" l="l"/>
            <a:pathLst>
              <a:path h="2401518" w="6453860">
                <a:moveTo>
                  <a:pt x="0" y="0"/>
                </a:moveTo>
                <a:lnTo>
                  <a:pt x="6453860" y="0"/>
                </a:lnTo>
                <a:lnTo>
                  <a:pt x="6453860" y="2401517"/>
                </a:lnTo>
                <a:lnTo>
                  <a:pt x="0" y="2401517"/>
                </a:lnTo>
                <a:lnTo>
                  <a:pt x="0" y="0"/>
                </a:lnTo>
                <a:close/>
              </a:path>
            </a:pathLst>
          </a:custGeom>
          <a:blipFill>
            <a:blip r:embed="rId3"/>
            <a:stretch>
              <a:fillRect l="-2714" t="0" r="0" b="-55614"/>
            </a:stretch>
          </a:blipFill>
        </p:spPr>
      </p:sp>
      <p:sp>
        <p:nvSpPr>
          <p:cNvPr name="Freeform 10" id="10"/>
          <p:cNvSpPr/>
          <p:nvPr/>
        </p:nvSpPr>
        <p:spPr>
          <a:xfrm flipH="false" flipV="false" rot="0">
            <a:off x="3483846" y="5352239"/>
            <a:ext cx="11301259" cy="2401518"/>
          </a:xfrm>
          <a:custGeom>
            <a:avLst/>
            <a:gdLst/>
            <a:ahLst/>
            <a:cxnLst/>
            <a:rect r="r" b="b" t="t" l="l"/>
            <a:pathLst>
              <a:path h="2401518" w="11301259">
                <a:moveTo>
                  <a:pt x="0" y="0"/>
                </a:moveTo>
                <a:lnTo>
                  <a:pt x="11301258" y="0"/>
                </a:lnTo>
                <a:lnTo>
                  <a:pt x="11301258" y="2401518"/>
                </a:lnTo>
                <a:lnTo>
                  <a:pt x="0" y="2401518"/>
                </a:lnTo>
                <a:lnTo>
                  <a:pt x="0" y="0"/>
                </a:lnTo>
                <a:close/>
              </a:path>
            </a:pathLst>
          </a:custGeom>
          <a:blipFill>
            <a:blip r:embed="rId4"/>
            <a:stretch>
              <a:fillRect l="0" t="0" r="0" b="0"/>
            </a:stretch>
          </a:blipFill>
        </p:spPr>
      </p:sp>
      <p:sp>
        <p:nvSpPr>
          <p:cNvPr name="TextBox 11" id="11"/>
          <p:cNvSpPr txBox="true"/>
          <p:nvPr/>
        </p:nvSpPr>
        <p:spPr>
          <a:xfrm rot="0">
            <a:off x="14609607" y="451802"/>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12007656" y="451778"/>
            <a:ext cx="5512965" cy="972870"/>
          </a:xfrm>
          <a:prstGeom prst="rect">
            <a:avLst/>
          </a:prstGeom>
        </p:spPr>
        <p:txBody>
          <a:bodyPr anchor="t" rtlCol="false" tIns="0" lIns="0" bIns="0" rIns="0">
            <a:spAutoFit/>
          </a:bodyPr>
          <a:lstStyle/>
          <a:p>
            <a:pPr algn="r">
              <a:lnSpc>
                <a:spcPts val="7279"/>
              </a:lnSpc>
            </a:pPr>
            <a:r>
              <a:rPr lang="en-US" sz="5199" b="true">
                <a:solidFill>
                  <a:srgbClr val="545454"/>
                </a:solidFill>
                <a:latin typeface="Codec Pro Bold"/>
                <a:ea typeface="Codec Pro Bold"/>
                <a:cs typeface="Codec Pro Bold"/>
                <a:sym typeface="Codec Pro Bold"/>
              </a:rPr>
              <a:t>Data Set (ctnd..)</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1" id="11"/>
          <p:cNvSpPr/>
          <p:nvPr/>
        </p:nvSpPr>
        <p:spPr>
          <a:xfrm flipH="false" flipV="false" rot="0">
            <a:off x="4078896" y="5352239"/>
            <a:ext cx="11301259" cy="2401518"/>
          </a:xfrm>
          <a:custGeom>
            <a:avLst/>
            <a:gdLst/>
            <a:ahLst/>
            <a:cxnLst/>
            <a:rect r="r" b="b" t="t" l="l"/>
            <a:pathLst>
              <a:path h="2401518" w="11301259">
                <a:moveTo>
                  <a:pt x="0" y="0"/>
                </a:moveTo>
                <a:lnTo>
                  <a:pt x="11301259" y="0"/>
                </a:lnTo>
                <a:lnTo>
                  <a:pt x="11301259" y="2401518"/>
                </a:lnTo>
                <a:lnTo>
                  <a:pt x="0" y="2401518"/>
                </a:lnTo>
                <a:lnTo>
                  <a:pt x="0" y="0"/>
                </a:lnTo>
                <a:close/>
              </a:path>
            </a:pathLst>
          </a:custGeom>
          <a:blipFill>
            <a:blip r:embed="rId3"/>
            <a:stretch>
              <a:fillRect l="0" t="0" r="0" b="-33529"/>
            </a:stretch>
          </a:blipFill>
        </p:spPr>
      </p:sp>
      <p:sp>
        <p:nvSpPr>
          <p:cNvPr name="Freeform 12" id="12"/>
          <p:cNvSpPr/>
          <p:nvPr/>
        </p:nvSpPr>
        <p:spPr>
          <a:xfrm flipH="false" flipV="false" rot="0">
            <a:off x="4078896" y="2173558"/>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4"/>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567514" y="2323417"/>
            <a:ext cx="9960557" cy="5640166"/>
          </a:xfrm>
          <a:custGeom>
            <a:avLst/>
            <a:gdLst/>
            <a:ahLst/>
            <a:cxnLst/>
            <a:rect r="r" b="b" t="t" l="l"/>
            <a:pathLst>
              <a:path h="5640166" w="9960557">
                <a:moveTo>
                  <a:pt x="0" y="0"/>
                </a:moveTo>
                <a:lnTo>
                  <a:pt x="9960557" y="0"/>
                </a:lnTo>
                <a:lnTo>
                  <a:pt x="9960557" y="5640166"/>
                </a:lnTo>
                <a:lnTo>
                  <a:pt x="0" y="5640166"/>
                </a:lnTo>
                <a:lnTo>
                  <a:pt x="0" y="0"/>
                </a:lnTo>
                <a:close/>
              </a:path>
            </a:pathLst>
          </a:custGeom>
          <a:blipFill>
            <a:blip r:embed="rId3"/>
            <a:stretch>
              <a:fillRect l="0" t="0" r="0"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904032" y="4878718"/>
            <a:ext cx="3901901" cy="443838"/>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Random Forest Regression</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07401"/>
            <a:ext cx="9060025" cy="6272199"/>
          </a:xfrm>
          <a:custGeom>
            <a:avLst/>
            <a:gdLst/>
            <a:ahLst/>
            <a:cxnLst/>
            <a:rect r="r" b="b" t="t" l="l"/>
            <a:pathLst>
              <a:path h="6272199" w="9060025">
                <a:moveTo>
                  <a:pt x="0" y="0"/>
                </a:moveTo>
                <a:lnTo>
                  <a:pt x="9060025" y="0"/>
                </a:lnTo>
                <a:lnTo>
                  <a:pt x="9060025" y="6272198"/>
                </a:lnTo>
                <a:lnTo>
                  <a:pt x="0" y="6272198"/>
                </a:lnTo>
                <a:lnTo>
                  <a:pt x="0" y="0"/>
                </a:lnTo>
                <a:close/>
              </a:path>
            </a:pathLst>
          </a:custGeom>
          <a:blipFill>
            <a:blip r:embed="rId3"/>
            <a:stretch>
              <a:fillRect l="0" t="0" r="-24737"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528071" y="4878718"/>
            <a:ext cx="4189140" cy="443838"/>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Gradient Boosting Regressor</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304059"/>
            <a:ext cx="11301259" cy="5678883"/>
          </a:xfrm>
          <a:custGeom>
            <a:avLst/>
            <a:gdLst/>
            <a:ahLst/>
            <a:cxnLst/>
            <a:rect r="r" b="b" t="t" l="l"/>
            <a:pathLst>
              <a:path h="5678883" w="11301259">
                <a:moveTo>
                  <a:pt x="0" y="0"/>
                </a:moveTo>
                <a:lnTo>
                  <a:pt x="11301259" y="0"/>
                </a:lnTo>
                <a:lnTo>
                  <a:pt x="11301259" y="5678882"/>
                </a:lnTo>
                <a:lnTo>
                  <a:pt x="0" y="5678882"/>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3725617" y="4878718"/>
            <a:ext cx="3901901" cy="443838"/>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Random Forest Regression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357060" y="2248536"/>
            <a:ext cx="9911996" cy="6380848"/>
          </a:xfrm>
          <a:custGeom>
            <a:avLst/>
            <a:gdLst/>
            <a:ahLst/>
            <a:cxnLst/>
            <a:rect r="r" b="b" t="t" l="l"/>
            <a:pathLst>
              <a:path h="6380848" w="9911996">
                <a:moveTo>
                  <a:pt x="0" y="0"/>
                </a:moveTo>
                <a:lnTo>
                  <a:pt x="9911996" y="0"/>
                </a:lnTo>
                <a:lnTo>
                  <a:pt x="9911996" y="6380847"/>
                </a:lnTo>
                <a:lnTo>
                  <a:pt x="0" y="6380847"/>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631947" y="4878718"/>
            <a:ext cx="4189140" cy="443838"/>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Gradient Boosting Regressor</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334220" cy="1896745"/>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Testing</a:t>
            </a:r>
          </a:p>
          <a:p>
            <a:pPr algn="l">
              <a:lnSpc>
                <a:spcPts val="7279"/>
              </a:lnSpc>
            </a:pP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266227" y="2325618"/>
            <a:ext cx="14841729" cy="2429771"/>
            <a:chOff x="0" y="0"/>
            <a:chExt cx="19788973" cy="3239694"/>
          </a:xfrm>
        </p:grpSpPr>
        <p:sp>
          <p:nvSpPr>
            <p:cNvPr name="Freeform 12" id="12"/>
            <p:cNvSpPr/>
            <p:nvPr/>
          </p:nvSpPr>
          <p:spPr>
            <a:xfrm flipH="false" flipV="false" rot="0">
              <a:off x="0" y="0"/>
              <a:ext cx="15068345" cy="3239694"/>
            </a:xfrm>
            <a:custGeom>
              <a:avLst/>
              <a:gdLst/>
              <a:ahLst/>
              <a:cxnLst/>
              <a:rect r="r" b="b" t="t" l="l"/>
              <a:pathLst>
                <a:path h="3239694" w="15068345">
                  <a:moveTo>
                    <a:pt x="0" y="0"/>
                  </a:moveTo>
                  <a:lnTo>
                    <a:pt x="15068345" y="0"/>
                  </a:lnTo>
                  <a:lnTo>
                    <a:pt x="15068345" y="3239694"/>
                  </a:lnTo>
                  <a:lnTo>
                    <a:pt x="0" y="3239694"/>
                  </a:lnTo>
                  <a:lnTo>
                    <a:pt x="0" y="0"/>
                  </a:lnTo>
                  <a:close/>
                </a:path>
              </a:pathLst>
            </a:custGeom>
            <a:blipFill>
              <a:blip r:embed="rId3"/>
              <a:stretch>
                <a:fillRect l="0" t="0" r="0" b="0"/>
              </a:stretch>
            </a:blipFill>
          </p:spPr>
        </p:sp>
        <p:sp>
          <p:nvSpPr>
            <p:cNvPr name="TextBox 13" id="13"/>
            <p:cNvSpPr txBox="true"/>
            <p:nvPr/>
          </p:nvSpPr>
          <p:spPr>
            <a:xfrm rot="0">
              <a:off x="15706286" y="345482"/>
              <a:ext cx="4082686" cy="487955"/>
            </a:xfrm>
            <a:prstGeom prst="rect">
              <a:avLst/>
            </a:prstGeom>
          </p:spPr>
          <p:txBody>
            <a:bodyPr anchor="t" rtlCol="false" tIns="0" lIns="0" bIns="0" rIns="0">
              <a:spAutoFit/>
            </a:bodyPr>
            <a:lstStyle/>
            <a:p>
              <a:pPr algn="l">
                <a:lnSpc>
                  <a:spcPts val="2800"/>
                </a:lnSpc>
              </a:pPr>
              <a:r>
                <a:rPr lang="en-US" sz="2000">
                  <a:solidFill>
                    <a:srgbClr val="545454"/>
                  </a:solidFill>
                  <a:latin typeface="Codec Pro"/>
                  <a:ea typeface="Codec Pro"/>
                  <a:cs typeface="Codec Pro"/>
                  <a:sym typeface="Codec Pro"/>
                </a:rPr>
                <a:t>20% of the entire dataset</a:t>
              </a:r>
            </a:p>
          </p:txBody>
        </p:sp>
        <p:sp>
          <p:nvSpPr>
            <p:cNvPr name="TextBox 14" id="14"/>
            <p:cNvSpPr txBox="true"/>
            <p:nvPr/>
          </p:nvSpPr>
          <p:spPr>
            <a:xfrm rot="0">
              <a:off x="15733884" y="1009185"/>
              <a:ext cx="2868579" cy="487955"/>
            </a:xfrm>
            <a:prstGeom prst="rect">
              <a:avLst/>
            </a:prstGeom>
          </p:spPr>
          <p:txBody>
            <a:bodyPr anchor="t" rtlCol="false" tIns="0" lIns="0" bIns="0" rIns="0">
              <a:spAutoFit/>
            </a:bodyPr>
            <a:lstStyle/>
            <a:p>
              <a:pPr algn="l">
                <a:lnSpc>
                  <a:spcPts val="2800"/>
                </a:lnSpc>
              </a:pPr>
              <a:r>
                <a:rPr lang="en-US" sz="2000">
                  <a:solidFill>
                    <a:srgbClr val="545454"/>
                  </a:solidFill>
                  <a:latin typeface="Codec Pro"/>
                  <a:ea typeface="Codec Pro"/>
                  <a:cs typeface="Codec Pro"/>
                  <a:sym typeface="Codec Pro"/>
                </a:rPr>
                <a:t>Hyperparameters</a:t>
              </a:r>
            </a:p>
          </p:txBody>
        </p:sp>
        <p:sp>
          <p:nvSpPr>
            <p:cNvPr name="TextBox 15" id="15"/>
            <p:cNvSpPr txBox="true"/>
            <p:nvPr/>
          </p:nvSpPr>
          <p:spPr>
            <a:xfrm rot="0">
              <a:off x="16107047" y="1545673"/>
              <a:ext cx="3281164" cy="1262814"/>
            </a:xfrm>
            <a:prstGeom prst="rect">
              <a:avLst/>
            </a:prstGeom>
          </p:spPr>
          <p:txBody>
            <a:bodyPr anchor="t" rtlCol="false" tIns="0" lIns="0" bIns="0" rIns="0">
              <a:spAutoFit/>
            </a:bodyPr>
            <a:lstStyle/>
            <a:p>
              <a:pPr algn="l" marL="388638" indent="-194319" lvl="1">
                <a:lnSpc>
                  <a:spcPts val="2520"/>
                </a:lnSpc>
                <a:buFont typeface="Arial"/>
                <a:buChar char="•"/>
              </a:pPr>
              <a:r>
                <a:rPr lang="en-US" sz="1800">
                  <a:solidFill>
                    <a:srgbClr val="545454"/>
                  </a:solidFill>
                  <a:latin typeface="Codec Pro"/>
                  <a:ea typeface="Codec Pro"/>
                  <a:cs typeface="Codec Pro"/>
                  <a:sym typeface="Codec Pro"/>
                </a:rPr>
                <a:t>n_estimators = 200</a:t>
              </a:r>
            </a:p>
            <a:p>
              <a:pPr algn="l" marL="388638" indent="-194319" lvl="1">
                <a:lnSpc>
                  <a:spcPts val="2520"/>
                </a:lnSpc>
                <a:buFont typeface="Arial"/>
                <a:buChar char="•"/>
              </a:pPr>
              <a:r>
                <a:rPr lang="en-US" sz="1800">
                  <a:solidFill>
                    <a:srgbClr val="545454"/>
                  </a:solidFill>
                  <a:latin typeface="Codec Pro"/>
                  <a:ea typeface="Codec Pro"/>
                  <a:cs typeface="Codec Pro"/>
                  <a:sym typeface="Codec Pro"/>
                </a:rPr>
                <a:t>max_depth = 12</a:t>
              </a:r>
            </a:p>
            <a:p>
              <a:pPr algn="l" marL="388638" indent="-194319" lvl="1">
                <a:lnSpc>
                  <a:spcPts val="2520"/>
                </a:lnSpc>
                <a:buFont typeface="Arial"/>
                <a:buChar char="•"/>
              </a:pPr>
              <a:r>
                <a:rPr lang="en-US" sz="1800">
                  <a:solidFill>
                    <a:srgbClr val="545454"/>
                  </a:solidFill>
                  <a:latin typeface="Codec Pro"/>
                  <a:ea typeface="Codec Pro"/>
                  <a:cs typeface="Codec Pro"/>
                  <a:sym typeface="Codec Pro"/>
                </a:rPr>
                <a:t>random_state = 45</a:t>
              </a:r>
            </a:p>
          </p:txBody>
        </p:sp>
      </p:grpSp>
      <p:grpSp>
        <p:nvGrpSpPr>
          <p:cNvPr name="Group 16" id="16"/>
          <p:cNvGrpSpPr/>
          <p:nvPr/>
        </p:nvGrpSpPr>
        <p:grpSpPr>
          <a:xfrm rot="0">
            <a:off x="2266227" y="5559864"/>
            <a:ext cx="14841729" cy="2401518"/>
            <a:chOff x="0" y="0"/>
            <a:chExt cx="19788973" cy="3202023"/>
          </a:xfrm>
        </p:grpSpPr>
        <p:sp>
          <p:nvSpPr>
            <p:cNvPr name="Freeform 17" id="17"/>
            <p:cNvSpPr/>
            <p:nvPr/>
          </p:nvSpPr>
          <p:spPr>
            <a:xfrm flipH="false" flipV="false" rot="0">
              <a:off x="0" y="0"/>
              <a:ext cx="15068345" cy="3202023"/>
            </a:xfrm>
            <a:custGeom>
              <a:avLst/>
              <a:gdLst/>
              <a:ahLst/>
              <a:cxnLst/>
              <a:rect r="r" b="b" t="t" l="l"/>
              <a:pathLst>
                <a:path h="3202023" w="15068345">
                  <a:moveTo>
                    <a:pt x="0" y="0"/>
                  </a:moveTo>
                  <a:lnTo>
                    <a:pt x="15068345" y="0"/>
                  </a:lnTo>
                  <a:lnTo>
                    <a:pt x="15068345" y="3202023"/>
                  </a:lnTo>
                  <a:lnTo>
                    <a:pt x="0" y="3202023"/>
                  </a:lnTo>
                  <a:lnTo>
                    <a:pt x="0" y="0"/>
                  </a:lnTo>
                  <a:close/>
                </a:path>
              </a:pathLst>
            </a:custGeom>
            <a:blipFill>
              <a:blip r:embed="rId4"/>
              <a:stretch>
                <a:fillRect l="0" t="0" r="0" b="-33529"/>
              </a:stretch>
            </a:blipFill>
          </p:spPr>
        </p:sp>
        <p:sp>
          <p:nvSpPr>
            <p:cNvPr name="TextBox 18" id="18"/>
            <p:cNvSpPr txBox="true"/>
            <p:nvPr/>
          </p:nvSpPr>
          <p:spPr>
            <a:xfrm rot="0">
              <a:off x="15706286" y="324033"/>
              <a:ext cx="4082686" cy="487955"/>
            </a:xfrm>
            <a:prstGeom prst="rect">
              <a:avLst/>
            </a:prstGeom>
          </p:spPr>
          <p:txBody>
            <a:bodyPr anchor="t" rtlCol="false" tIns="0" lIns="0" bIns="0" rIns="0">
              <a:spAutoFit/>
            </a:bodyPr>
            <a:lstStyle/>
            <a:p>
              <a:pPr algn="l">
                <a:lnSpc>
                  <a:spcPts val="2800"/>
                </a:lnSpc>
              </a:pPr>
              <a:r>
                <a:rPr lang="en-US" sz="2000">
                  <a:solidFill>
                    <a:srgbClr val="545454"/>
                  </a:solidFill>
                  <a:latin typeface="Codec Pro"/>
                  <a:ea typeface="Codec Pro"/>
                  <a:cs typeface="Codec Pro"/>
                  <a:sym typeface="Codec Pro"/>
                </a:rPr>
                <a:t>20% of the entire dataset</a:t>
              </a:r>
            </a:p>
          </p:txBody>
        </p:sp>
        <p:sp>
          <p:nvSpPr>
            <p:cNvPr name="TextBox 19" id="19"/>
            <p:cNvSpPr txBox="true"/>
            <p:nvPr/>
          </p:nvSpPr>
          <p:spPr>
            <a:xfrm rot="0">
              <a:off x="16096068" y="992963"/>
              <a:ext cx="2868579" cy="487955"/>
            </a:xfrm>
            <a:prstGeom prst="rect">
              <a:avLst/>
            </a:prstGeom>
          </p:spPr>
          <p:txBody>
            <a:bodyPr anchor="t" rtlCol="false" tIns="0" lIns="0" bIns="0" rIns="0">
              <a:spAutoFit/>
            </a:bodyPr>
            <a:lstStyle/>
            <a:p>
              <a:pPr algn="l">
                <a:lnSpc>
                  <a:spcPts val="2800"/>
                </a:lnSpc>
              </a:pPr>
              <a:r>
                <a:rPr lang="en-US" sz="2000">
                  <a:solidFill>
                    <a:srgbClr val="545454"/>
                  </a:solidFill>
                  <a:latin typeface="Codec Pro"/>
                  <a:ea typeface="Codec Pro"/>
                  <a:cs typeface="Codec Pro"/>
                  <a:sym typeface="Codec Pro"/>
                </a:rPr>
                <a:t>Hyperparameters</a:t>
              </a:r>
            </a:p>
          </p:txBody>
        </p:sp>
        <p:sp>
          <p:nvSpPr>
            <p:cNvPr name="TextBox 20" id="20"/>
            <p:cNvSpPr txBox="true"/>
            <p:nvPr/>
          </p:nvSpPr>
          <p:spPr>
            <a:xfrm rot="0">
              <a:off x="16469231" y="1529452"/>
              <a:ext cx="3281164" cy="1262814"/>
            </a:xfrm>
            <a:prstGeom prst="rect">
              <a:avLst/>
            </a:prstGeom>
          </p:spPr>
          <p:txBody>
            <a:bodyPr anchor="t" rtlCol="false" tIns="0" lIns="0" bIns="0" rIns="0">
              <a:spAutoFit/>
            </a:bodyPr>
            <a:lstStyle/>
            <a:p>
              <a:pPr algn="l" marL="388638" indent="-194319" lvl="1">
                <a:lnSpc>
                  <a:spcPts val="2520"/>
                </a:lnSpc>
                <a:buFont typeface="Arial"/>
                <a:buChar char="•"/>
              </a:pPr>
              <a:r>
                <a:rPr lang="en-US" sz="1800">
                  <a:solidFill>
                    <a:srgbClr val="545454"/>
                  </a:solidFill>
                  <a:latin typeface="Codec Pro"/>
                  <a:ea typeface="Codec Pro"/>
                  <a:cs typeface="Codec Pro"/>
                  <a:sym typeface="Codec Pro"/>
                </a:rPr>
                <a:t>n_estimators = 200</a:t>
              </a:r>
            </a:p>
            <a:p>
              <a:pPr algn="l" marL="388638" indent="-194319" lvl="1">
                <a:lnSpc>
                  <a:spcPts val="2520"/>
                </a:lnSpc>
                <a:buFont typeface="Arial"/>
                <a:buChar char="•"/>
              </a:pPr>
              <a:r>
                <a:rPr lang="en-US" sz="1800">
                  <a:solidFill>
                    <a:srgbClr val="545454"/>
                  </a:solidFill>
                  <a:latin typeface="Codec Pro"/>
                  <a:ea typeface="Codec Pro"/>
                  <a:cs typeface="Codec Pro"/>
                  <a:sym typeface="Codec Pro"/>
                </a:rPr>
                <a:t>max_depth = 5</a:t>
              </a:r>
            </a:p>
            <a:p>
              <a:pPr algn="l" marL="388638" indent="-194319" lvl="1">
                <a:lnSpc>
                  <a:spcPts val="2520"/>
                </a:lnSpc>
                <a:buFont typeface="Arial"/>
                <a:buChar char="•"/>
              </a:pPr>
              <a:r>
                <a:rPr lang="en-US" sz="1800">
                  <a:solidFill>
                    <a:srgbClr val="545454"/>
                  </a:solidFill>
                  <a:latin typeface="Codec Pro"/>
                  <a:ea typeface="Codec Pro"/>
                  <a:cs typeface="Codec Pro"/>
                  <a:sym typeface="Codec Pro"/>
                </a:rPr>
                <a:t>random_state = 42</a:t>
              </a:r>
            </a:p>
          </p:txBody>
        </p:sp>
      </p:gr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762614" y="3312166"/>
            <a:ext cx="6905527" cy="1347645"/>
            <a:chOff x="0" y="0"/>
            <a:chExt cx="9207369" cy="1796861"/>
          </a:xfrm>
        </p:grpSpPr>
        <p:sp>
          <p:nvSpPr>
            <p:cNvPr name="Freeform 10" id="10"/>
            <p:cNvSpPr/>
            <p:nvPr/>
          </p:nvSpPr>
          <p:spPr>
            <a:xfrm flipH="false" flipV="false" rot="0">
              <a:off x="0" y="642286"/>
              <a:ext cx="9207369" cy="1154575"/>
            </a:xfrm>
            <a:custGeom>
              <a:avLst/>
              <a:gdLst/>
              <a:ahLst/>
              <a:cxnLst/>
              <a:rect r="r" b="b" t="t" l="l"/>
              <a:pathLst>
                <a:path h="1154575" w="9207369">
                  <a:moveTo>
                    <a:pt x="0" y="0"/>
                  </a:moveTo>
                  <a:lnTo>
                    <a:pt x="9207369" y="0"/>
                  </a:lnTo>
                  <a:lnTo>
                    <a:pt x="9207369" y="1154575"/>
                  </a:lnTo>
                  <a:lnTo>
                    <a:pt x="0" y="1154575"/>
                  </a:lnTo>
                  <a:lnTo>
                    <a:pt x="0" y="0"/>
                  </a:lnTo>
                  <a:close/>
                </a:path>
              </a:pathLst>
            </a:custGeom>
            <a:blipFill>
              <a:blip r:embed="rId3"/>
              <a:stretch>
                <a:fillRect l="0" t="0" r="0" b="0"/>
              </a:stretch>
            </a:blipFill>
          </p:spPr>
        </p:sp>
        <p:sp>
          <p:nvSpPr>
            <p:cNvPr name="TextBox 11" id="11"/>
            <p:cNvSpPr txBox="true"/>
            <p:nvPr/>
          </p:nvSpPr>
          <p:spPr>
            <a:xfrm rot="0">
              <a:off x="0" y="-85725"/>
              <a:ext cx="8447318" cy="563210"/>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Random Forest Regressor (w merged_data)</a:t>
              </a:r>
            </a:p>
          </p:txBody>
        </p:sp>
      </p:grpSp>
      <p:grpSp>
        <p:nvGrpSpPr>
          <p:cNvPr name="Group 12" id="12"/>
          <p:cNvGrpSpPr/>
          <p:nvPr/>
        </p:nvGrpSpPr>
        <p:grpSpPr>
          <a:xfrm rot="0">
            <a:off x="2762614" y="6151431"/>
            <a:ext cx="6691188" cy="1584828"/>
            <a:chOff x="0" y="0"/>
            <a:chExt cx="8921584" cy="2113104"/>
          </a:xfrm>
        </p:grpSpPr>
        <p:sp>
          <p:nvSpPr>
            <p:cNvPr name="Freeform 13" id="13"/>
            <p:cNvSpPr/>
            <p:nvPr/>
          </p:nvSpPr>
          <p:spPr>
            <a:xfrm flipH="false" flipV="false" rot="0">
              <a:off x="0" y="697612"/>
              <a:ext cx="8447318" cy="1415492"/>
            </a:xfrm>
            <a:custGeom>
              <a:avLst/>
              <a:gdLst/>
              <a:ahLst/>
              <a:cxnLst/>
              <a:rect r="r" b="b" t="t" l="l"/>
              <a:pathLst>
                <a:path h="1415492" w="8447318">
                  <a:moveTo>
                    <a:pt x="0" y="0"/>
                  </a:moveTo>
                  <a:lnTo>
                    <a:pt x="8447318" y="0"/>
                  </a:lnTo>
                  <a:lnTo>
                    <a:pt x="8447318" y="1415492"/>
                  </a:lnTo>
                  <a:lnTo>
                    <a:pt x="0" y="1415492"/>
                  </a:lnTo>
                  <a:lnTo>
                    <a:pt x="0" y="0"/>
                  </a:lnTo>
                  <a:close/>
                </a:path>
              </a:pathLst>
            </a:custGeom>
            <a:blipFill>
              <a:blip r:embed="rId4"/>
              <a:stretch>
                <a:fillRect l="0" t="-3887" r="0" b="0"/>
              </a:stretch>
            </a:blipFill>
          </p:spPr>
        </p:sp>
        <p:sp>
          <p:nvSpPr>
            <p:cNvPr name="TextBox 14" id="14"/>
            <p:cNvSpPr txBox="true"/>
            <p:nvPr/>
          </p:nvSpPr>
          <p:spPr>
            <a:xfrm rot="0">
              <a:off x="0" y="-85725"/>
              <a:ext cx="8921584" cy="563210"/>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Gradient Boosting Regressor (w market_data)</a:t>
              </a:r>
            </a:p>
          </p:txBody>
        </p:sp>
      </p:grpSp>
      <p:sp>
        <p:nvSpPr>
          <p:cNvPr name="TextBox 15" id="15"/>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6" id="16"/>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7" id="17"/>
          <p:cNvGrpSpPr/>
          <p:nvPr/>
        </p:nvGrpSpPr>
        <p:grpSpPr>
          <a:xfrm rot="0">
            <a:off x="10357723" y="4383192"/>
            <a:ext cx="6850793" cy="1520616"/>
            <a:chOff x="0" y="0"/>
            <a:chExt cx="9134391" cy="2027489"/>
          </a:xfrm>
        </p:grpSpPr>
        <p:sp>
          <p:nvSpPr>
            <p:cNvPr name="Freeform 18" id="18"/>
            <p:cNvSpPr/>
            <p:nvPr/>
          </p:nvSpPr>
          <p:spPr>
            <a:xfrm flipH="false" flipV="false" rot="0">
              <a:off x="0" y="744008"/>
              <a:ext cx="9134391" cy="1283481"/>
            </a:xfrm>
            <a:custGeom>
              <a:avLst/>
              <a:gdLst/>
              <a:ahLst/>
              <a:cxnLst/>
              <a:rect r="r" b="b" t="t" l="l"/>
              <a:pathLst>
                <a:path h="1283481" w="9134391">
                  <a:moveTo>
                    <a:pt x="0" y="0"/>
                  </a:moveTo>
                  <a:lnTo>
                    <a:pt x="9134391" y="0"/>
                  </a:lnTo>
                  <a:lnTo>
                    <a:pt x="9134391" y="1283481"/>
                  </a:lnTo>
                  <a:lnTo>
                    <a:pt x="0" y="1283481"/>
                  </a:lnTo>
                  <a:lnTo>
                    <a:pt x="0" y="0"/>
                  </a:lnTo>
                  <a:close/>
                </a:path>
              </a:pathLst>
            </a:custGeom>
            <a:blipFill>
              <a:blip r:embed="rId5"/>
              <a:stretch>
                <a:fillRect l="0" t="0" r="-9397" b="0"/>
              </a:stretch>
            </a:blipFill>
          </p:spPr>
        </p:sp>
        <p:sp>
          <p:nvSpPr>
            <p:cNvPr name="TextBox 19" id="19"/>
            <p:cNvSpPr txBox="true"/>
            <p:nvPr/>
          </p:nvSpPr>
          <p:spPr>
            <a:xfrm rot="0">
              <a:off x="0" y="-85725"/>
              <a:ext cx="7297208" cy="56330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Cat Boost Regressor (w market_data)</a:t>
              </a:r>
            </a:p>
          </p:txBody>
        </p:sp>
      </p:gr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312435" y="1641886"/>
            <a:ext cx="13322707" cy="7003228"/>
          </a:xfrm>
          <a:custGeom>
            <a:avLst/>
            <a:gdLst/>
            <a:ahLst/>
            <a:cxnLst/>
            <a:rect r="r" b="b" t="t" l="l"/>
            <a:pathLst>
              <a:path h="7003228" w="13322707">
                <a:moveTo>
                  <a:pt x="0" y="0"/>
                </a:moveTo>
                <a:lnTo>
                  <a:pt x="13322707" y="0"/>
                </a:lnTo>
                <a:lnTo>
                  <a:pt x="13322707" y="7003228"/>
                </a:lnTo>
                <a:lnTo>
                  <a:pt x="0" y="7003228"/>
                </a:lnTo>
                <a:lnTo>
                  <a:pt x="0" y="0"/>
                </a:lnTo>
                <a:close/>
              </a:path>
            </a:pathLst>
          </a:custGeom>
          <a:blipFill>
            <a:blip r:embed="rId3"/>
            <a:stretch>
              <a:fillRect l="0" t="0" r="0" b="-7008"/>
            </a:stretch>
          </a:blipFill>
        </p:spPr>
      </p:sp>
      <p:sp>
        <p:nvSpPr>
          <p:cNvPr name="TextBox 10" id="10"/>
          <p:cNvSpPr txBox="true"/>
          <p:nvPr/>
        </p:nvSpPr>
        <p:spPr>
          <a:xfrm rot="0">
            <a:off x="2109769" y="451791"/>
            <a:ext cx="652308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4213675" y="1773373"/>
            <a:ext cx="13045625" cy="7484927"/>
          </a:xfrm>
          <a:custGeom>
            <a:avLst/>
            <a:gdLst/>
            <a:ahLst/>
            <a:cxnLst/>
            <a:rect r="r" b="b" t="t" l="l"/>
            <a:pathLst>
              <a:path h="7484927" w="13045625">
                <a:moveTo>
                  <a:pt x="0" y="0"/>
                </a:moveTo>
                <a:lnTo>
                  <a:pt x="13045625" y="0"/>
                </a:lnTo>
                <a:lnTo>
                  <a:pt x="13045625" y="7484927"/>
                </a:lnTo>
                <a:lnTo>
                  <a:pt x="0" y="7484927"/>
                </a:lnTo>
                <a:lnTo>
                  <a:pt x="0" y="0"/>
                </a:lnTo>
                <a:close/>
              </a:path>
            </a:pathLst>
          </a:custGeom>
          <a:blipFill>
            <a:blip r:embed="rId3"/>
            <a:stretch>
              <a:fillRect l="0" t="0" r="0" b="0"/>
            </a:stretch>
          </a:blipFill>
        </p:spPr>
      </p:sp>
      <p:sp>
        <p:nvSpPr>
          <p:cNvPr name="TextBox 10" id="10"/>
          <p:cNvSpPr txBox="true"/>
          <p:nvPr/>
        </p:nvSpPr>
        <p:spPr>
          <a:xfrm rot="0">
            <a:off x="2129401" y="847725"/>
            <a:ext cx="710952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Architectural Diagram</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83860" y="148768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
            <a:stretch>
              <a:fillRect l="0" t="0" r="0" b="0"/>
            </a:stretch>
          </a:blipFill>
        </p:spPr>
      </p:sp>
      <p:sp>
        <p:nvSpPr>
          <p:cNvPr name="TextBox 10" id="10"/>
          <p:cNvSpPr txBox="true"/>
          <p:nvPr/>
        </p:nvSpPr>
        <p:spPr>
          <a:xfrm rot="0">
            <a:off x="2109769" y="451791"/>
            <a:ext cx="652308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6528406" y="4086477"/>
            <a:ext cx="5231187" cy="1057023"/>
          </a:xfrm>
          <a:prstGeom prst="rect">
            <a:avLst/>
          </a:prstGeom>
        </p:spPr>
        <p:txBody>
          <a:bodyPr anchor="t" rtlCol="false" tIns="0" lIns="0" bIns="0" rIns="0">
            <a:spAutoFit/>
          </a:bodyPr>
          <a:lstStyle/>
          <a:p>
            <a:pPr algn="l">
              <a:lnSpc>
                <a:spcPts val="7966"/>
              </a:lnSpc>
            </a:pPr>
            <a:r>
              <a:rPr lang="en-US" sz="5690" b="true">
                <a:solidFill>
                  <a:srgbClr val="545454"/>
                </a:solidFill>
                <a:latin typeface="Codec Pro Bold"/>
                <a:ea typeface="Codec Pro Bold"/>
                <a:cs typeface="Codec Pro Bold"/>
                <a:sym typeface="Codec Pro Bold"/>
              </a:rPr>
              <a:t>Demonstration</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04 </a:t>
            </a:r>
          </a:p>
        </p:txBody>
      </p:sp>
      <p:sp>
        <p:nvSpPr>
          <p:cNvPr name="TextBox 11" id="11"/>
          <p:cNvSpPr txBox="true"/>
          <p:nvPr/>
        </p:nvSpPr>
        <p:spPr>
          <a:xfrm rot="0">
            <a:off x="8993998" y="3246968"/>
            <a:ext cx="5541722"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Dissanayake D M A P</a:t>
            </a:r>
          </a:p>
        </p:txBody>
      </p:sp>
      <p:sp>
        <p:nvSpPr>
          <p:cNvPr name="TextBox 12" id="12"/>
          <p:cNvSpPr txBox="true"/>
          <p:nvPr/>
        </p:nvSpPr>
        <p:spPr>
          <a:xfrm rot="0">
            <a:off x="8993998" y="5186673"/>
            <a:ext cx="7269361" cy="821690"/>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Personalized Agri Assistant</a:t>
            </a:r>
          </a:p>
        </p:txBody>
      </p:sp>
      <p:sp>
        <p:nvSpPr>
          <p:cNvPr name="TextBox 13" id="13"/>
          <p:cNvSpPr txBox="true"/>
          <p:nvPr/>
        </p:nvSpPr>
        <p:spPr>
          <a:xfrm rot="0">
            <a:off x="8993998" y="4048030"/>
            <a:ext cx="2771605"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IT21158490</a:t>
            </a:r>
          </a:p>
        </p:txBody>
      </p:sp>
      <p:sp>
        <p:nvSpPr>
          <p:cNvPr name="TextBox 14" id="14"/>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2650512" y="3384043"/>
            <a:ext cx="14608788" cy="3404614"/>
          </a:xfrm>
          <a:prstGeom prst="rect">
            <a:avLst/>
          </a:prstGeom>
        </p:spPr>
        <p:txBody>
          <a:bodyPr anchor="t" rtlCol="false" tIns="0" lIns="0" bIns="0" rIns="0">
            <a:spAutoFit/>
          </a:bodyPr>
          <a:lstStyle/>
          <a:p>
            <a:pPr algn="just">
              <a:lnSpc>
                <a:spcPts val="4480"/>
              </a:lnSpc>
            </a:pPr>
            <a:r>
              <a:rPr lang="en-US" sz="3200" b="true">
                <a:solidFill>
                  <a:srgbClr val="545454"/>
                </a:solidFill>
                <a:latin typeface="Codec Pro Bold"/>
                <a:ea typeface="Codec Pro Bold"/>
                <a:cs typeface="Codec Pro Bold"/>
                <a:sym typeface="Codec Pro Bold"/>
              </a:rPr>
              <a:t>Agri Assistant is a pivotal component designed to empower farmers with real-time, personalized agricultural advice. It combines a roadmap for optimized crop growth, deep learning-based image processing to monitor plant health, and an interactive chat feature for instant agricultural support. This system aims to enhance decision-making, improve crop yield, and promote sustainable farming practices</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3384043"/>
            <a:ext cx="15322903" cy="2842681"/>
          </a:xfrm>
          <a:prstGeom prst="rect">
            <a:avLst/>
          </a:prstGeom>
        </p:spPr>
        <p:txBody>
          <a:bodyPr anchor="t" rtlCol="false" tIns="0" lIns="0" bIns="0" rIns="0">
            <a:spAutoFit/>
          </a:bodyPr>
          <a:lstStyle/>
          <a:p>
            <a:pPr algn="just">
              <a:lnSpc>
                <a:spcPts val="4480"/>
              </a:lnSpc>
            </a:pPr>
            <a:r>
              <a:rPr lang="en-US" sz="3200" b="true">
                <a:solidFill>
                  <a:srgbClr val="545454"/>
                </a:solidFill>
                <a:latin typeface="Codec Pro Bold"/>
                <a:ea typeface="Codec Pro Bold"/>
                <a:cs typeface="Codec Pro Bold"/>
                <a:sym typeface="Codec Pro Bold"/>
              </a:rPr>
              <a:t>Farmers often struggle with managing crop health and making timely decisions due to a lack of tailored guidance and real-time support. Traditional methods for diagnosing plant issues are often inadequate, leading to reduced crop yields and increased vulnerability to environmental and pest-related challenges.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289811" y="2081962"/>
            <a:ext cx="14969489" cy="6686372"/>
          </a:xfrm>
          <a:custGeom>
            <a:avLst/>
            <a:gdLst/>
            <a:ahLst/>
            <a:cxnLst/>
            <a:rect r="r" b="b" t="t" l="l"/>
            <a:pathLst>
              <a:path h="6686372" w="14969489">
                <a:moveTo>
                  <a:pt x="0" y="0"/>
                </a:moveTo>
                <a:lnTo>
                  <a:pt x="14969489" y="0"/>
                </a:lnTo>
                <a:lnTo>
                  <a:pt x="14969489" y="6686372"/>
                </a:lnTo>
                <a:lnTo>
                  <a:pt x="0" y="6686372"/>
                </a:lnTo>
                <a:lnTo>
                  <a:pt x="0" y="0"/>
                </a:lnTo>
                <a:close/>
              </a:path>
            </a:pathLst>
          </a:custGeom>
          <a:blipFill>
            <a:blip r:embed="rId3"/>
            <a:stretch>
              <a:fillRect l="0" t="0" r="0"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417433" y="6996266"/>
            <a:ext cx="875952" cy="872059"/>
          </a:xfrm>
          <a:custGeom>
            <a:avLst/>
            <a:gdLst/>
            <a:ahLst/>
            <a:cxnLst/>
            <a:rect r="r" b="b" t="t" l="l"/>
            <a:pathLst>
              <a:path h="872059" w="875952">
                <a:moveTo>
                  <a:pt x="0" y="0"/>
                </a:moveTo>
                <a:lnTo>
                  <a:pt x="875952" y="0"/>
                </a:lnTo>
                <a:lnTo>
                  <a:pt x="875952" y="872059"/>
                </a:lnTo>
                <a:lnTo>
                  <a:pt x="0" y="872059"/>
                </a:lnTo>
                <a:lnTo>
                  <a:pt x="0" y="0"/>
                </a:lnTo>
                <a:close/>
              </a:path>
            </a:pathLst>
          </a:custGeom>
          <a:blipFill>
            <a:blip r:embed="rId3"/>
            <a:stretch>
              <a:fillRect l="0" t="0" r="0" b="0"/>
            </a:stretch>
          </a:blipFill>
        </p:spPr>
      </p:sp>
      <p:sp>
        <p:nvSpPr>
          <p:cNvPr name="Freeform 10" id="10"/>
          <p:cNvSpPr/>
          <p:nvPr/>
        </p:nvSpPr>
        <p:spPr>
          <a:xfrm flipH="false" flipV="false" rot="0">
            <a:off x="5041253" y="6998440"/>
            <a:ext cx="867712" cy="867712"/>
          </a:xfrm>
          <a:custGeom>
            <a:avLst/>
            <a:gdLst/>
            <a:ahLst/>
            <a:cxnLst/>
            <a:rect r="r" b="b" t="t" l="l"/>
            <a:pathLst>
              <a:path h="867712" w="867712">
                <a:moveTo>
                  <a:pt x="0" y="0"/>
                </a:moveTo>
                <a:lnTo>
                  <a:pt x="867713" y="0"/>
                </a:lnTo>
                <a:lnTo>
                  <a:pt x="867713" y="867712"/>
                </a:lnTo>
                <a:lnTo>
                  <a:pt x="0" y="867712"/>
                </a:lnTo>
                <a:lnTo>
                  <a:pt x="0" y="0"/>
                </a:lnTo>
                <a:close/>
              </a:path>
            </a:pathLst>
          </a:custGeom>
          <a:blipFill>
            <a:blip r:embed="rId4"/>
            <a:stretch>
              <a:fillRect l="0" t="0" r="0" b="0"/>
            </a:stretch>
          </a:blipFill>
        </p:spPr>
      </p:sp>
      <p:sp>
        <p:nvSpPr>
          <p:cNvPr name="Freeform 11" id="11"/>
          <p:cNvSpPr/>
          <p:nvPr/>
        </p:nvSpPr>
        <p:spPr>
          <a:xfrm flipH="false" flipV="false" rot="0">
            <a:off x="3649617" y="6827742"/>
            <a:ext cx="1035403" cy="1209107"/>
          </a:xfrm>
          <a:custGeom>
            <a:avLst/>
            <a:gdLst/>
            <a:ahLst/>
            <a:cxnLst/>
            <a:rect r="r" b="b" t="t" l="l"/>
            <a:pathLst>
              <a:path h="1209107" w="1035403">
                <a:moveTo>
                  <a:pt x="0" y="0"/>
                </a:moveTo>
                <a:lnTo>
                  <a:pt x="1035404" y="0"/>
                </a:lnTo>
                <a:lnTo>
                  <a:pt x="1035404" y="1209107"/>
                </a:lnTo>
                <a:lnTo>
                  <a:pt x="0" y="1209107"/>
                </a:lnTo>
                <a:lnTo>
                  <a:pt x="0" y="0"/>
                </a:lnTo>
                <a:close/>
              </a:path>
            </a:pathLst>
          </a:custGeom>
          <a:blipFill>
            <a:blip r:embed="rId5"/>
            <a:stretch>
              <a:fillRect l="-26096" t="-15962" r="-29824" b="-17558"/>
            </a:stretch>
          </a:blipFill>
        </p:spPr>
      </p:sp>
      <p:sp>
        <p:nvSpPr>
          <p:cNvPr name="Freeform 12" id="12"/>
          <p:cNvSpPr/>
          <p:nvPr/>
        </p:nvSpPr>
        <p:spPr>
          <a:xfrm flipH="false" flipV="false" rot="0">
            <a:off x="6265198" y="7004845"/>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6"/>
            <a:stretch>
              <a:fillRect l="0" t="0" r="0" b="0"/>
            </a:stretch>
          </a:blipFill>
        </p:spPr>
      </p:sp>
      <p:sp>
        <p:nvSpPr>
          <p:cNvPr name="Freeform 13" id="13"/>
          <p:cNvSpPr/>
          <p:nvPr/>
        </p:nvSpPr>
        <p:spPr>
          <a:xfrm flipH="false" flipV="false" rot="0">
            <a:off x="13582080" y="6144973"/>
            <a:ext cx="3487105" cy="2574646"/>
          </a:xfrm>
          <a:custGeom>
            <a:avLst/>
            <a:gdLst/>
            <a:ahLst/>
            <a:cxnLst/>
            <a:rect r="r" b="b" t="t" l="l"/>
            <a:pathLst>
              <a:path h="2574646" w="3487105">
                <a:moveTo>
                  <a:pt x="0" y="0"/>
                </a:moveTo>
                <a:lnTo>
                  <a:pt x="3487104" y="0"/>
                </a:lnTo>
                <a:lnTo>
                  <a:pt x="3487104" y="2574646"/>
                </a:lnTo>
                <a:lnTo>
                  <a:pt x="0" y="2574646"/>
                </a:lnTo>
                <a:lnTo>
                  <a:pt x="0" y="0"/>
                </a:lnTo>
                <a:close/>
              </a:path>
            </a:pathLst>
          </a:custGeom>
          <a:blipFill>
            <a:blip r:embed="rId7"/>
            <a:stretch>
              <a:fillRect l="0" t="0" r="0" b="0"/>
            </a:stretch>
          </a:blipFill>
        </p:spPr>
      </p:sp>
      <p:sp>
        <p:nvSpPr>
          <p:cNvPr name="Freeform 14" id="14"/>
          <p:cNvSpPr/>
          <p:nvPr/>
        </p:nvSpPr>
        <p:spPr>
          <a:xfrm flipH="false" flipV="false" rot="0">
            <a:off x="7581205" y="6892726"/>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Freeform 15" id="15"/>
          <p:cNvSpPr/>
          <p:nvPr/>
        </p:nvSpPr>
        <p:spPr>
          <a:xfrm flipH="false" flipV="false" rot="0">
            <a:off x="9016577" y="6753775"/>
            <a:ext cx="1170704" cy="1357041"/>
          </a:xfrm>
          <a:custGeom>
            <a:avLst/>
            <a:gdLst/>
            <a:ahLst/>
            <a:cxnLst/>
            <a:rect r="r" b="b" t="t" l="l"/>
            <a:pathLst>
              <a:path h="1357041" w="1170704">
                <a:moveTo>
                  <a:pt x="0" y="0"/>
                </a:moveTo>
                <a:lnTo>
                  <a:pt x="1170704" y="0"/>
                </a:lnTo>
                <a:lnTo>
                  <a:pt x="1170704" y="1357042"/>
                </a:lnTo>
                <a:lnTo>
                  <a:pt x="0" y="1357042"/>
                </a:lnTo>
                <a:lnTo>
                  <a:pt x="0" y="0"/>
                </a:lnTo>
                <a:close/>
              </a:path>
            </a:pathLst>
          </a:custGeom>
          <a:blipFill>
            <a:blip r:embed="rId9"/>
            <a:stretch>
              <a:fillRect l="0" t="0" r="0" b="0"/>
            </a:stretch>
          </a:blipFill>
        </p:spPr>
      </p:sp>
      <p:sp>
        <p:nvSpPr>
          <p:cNvPr name="Freeform 16" id="16"/>
          <p:cNvSpPr/>
          <p:nvPr/>
        </p:nvSpPr>
        <p:spPr>
          <a:xfrm flipH="false" flipV="false" rot="0">
            <a:off x="10543514" y="6920998"/>
            <a:ext cx="1022595" cy="1022595"/>
          </a:xfrm>
          <a:custGeom>
            <a:avLst/>
            <a:gdLst/>
            <a:ahLst/>
            <a:cxnLst/>
            <a:rect r="r" b="b" t="t" l="l"/>
            <a:pathLst>
              <a:path h="1022595" w="1022595">
                <a:moveTo>
                  <a:pt x="0" y="0"/>
                </a:moveTo>
                <a:lnTo>
                  <a:pt x="1022595" y="0"/>
                </a:lnTo>
                <a:lnTo>
                  <a:pt x="1022595" y="1022596"/>
                </a:lnTo>
                <a:lnTo>
                  <a:pt x="0" y="1022596"/>
                </a:lnTo>
                <a:lnTo>
                  <a:pt x="0" y="0"/>
                </a:lnTo>
                <a:close/>
              </a:path>
            </a:pathLst>
          </a:custGeom>
          <a:blipFill>
            <a:blip r:embed="rId10"/>
            <a:stretch>
              <a:fillRect l="0" t="0" r="0" b="0"/>
            </a:stretch>
          </a:blipFill>
        </p:spPr>
      </p:sp>
      <p:sp>
        <p:nvSpPr>
          <p:cNvPr name="Freeform 17" id="17"/>
          <p:cNvSpPr/>
          <p:nvPr/>
        </p:nvSpPr>
        <p:spPr>
          <a:xfrm flipH="false" flipV="false" rot="0">
            <a:off x="11922342" y="6780543"/>
            <a:ext cx="1303505" cy="1303505"/>
          </a:xfrm>
          <a:custGeom>
            <a:avLst/>
            <a:gdLst/>
            <a:ahLst/>
            <a:cxnLst/>
            <a:rect r="r" b="b" t="t" l="l"/>
            <a:pathLst>
              <a:path h="1303505" w="1303505">
                <a:moveTo>
                  <a:pt x="0" y="0"/>
                </a:moveTo>
                <a:lnTo>
                  <a:pt x="1303505" y="0"/>
                </a:lnTo>
                <a:lnTo>
                  <a:pt x="1303505" y="1303505"/>
                </a:lnTo>
                <a:lnTo>
                  <a:pt x="0" y="1303505"/>
                </a:lnTo>
                <a:lnTo>
                  <a:pt x="0" y="0"/>
                </a:lnTo>
                <a:close/>
              </a:path>
            </a:pathLst>
          </a:custGeom>
          <a:blipFill>
            <a:blip r:embed="rId11"/>
            <a:stretch>
              <a:fillRect l="0" t="0" r="0" b="0"/>
            </a:stretch>
          </a:blipFill>
        </p:spPr>
      </p:sp>
      <p:sp>
        <p:nvSpPr>
          <p:cNvPr name="TextBox 18" id="18"/>
          <p:cNvSpPr txBox="true"/>
          <p:nvPr/>
        </p:nvSpPr>
        <p:spPr>
          <a:xfrm rot="0">
            <a:off x="2129401" y="847725"/>
            <a:ext cx="7403545"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9" id="19"/>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20" id="20"/>
          <p:cNvSpPr txBox="true"/>
          <p:nvPr/>
        </p:nvSpPr>
        <p:spPr>
          <a:xfrm rot="0">
            <a:off x="2129401" y="2408026"/>
            <a:ext cx="14738200" cy="3218180"/>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Programming Languages: </a:t>
            </a:r>
            <a:r>
              <a:rPr lang="en-US" sz="3200">
                <a:solidFill>
                  <a:srgbClr val="545454"/>
                </a:solidFill>
                <a:latin typeface="Codec Pro"/>
                <a:ea typeface="Codec Pro"/>
                <a:cs typeface="Codec Pro"/>
                <a:sym typeface="Codec Pro"/>
              </a:rPr>
              <a:t>Python, TensorFlow, Keras</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APIs: </a:t>
            </a:r>
            <a:r>
              <a:rPr lang="en-US" sz="3200">
                <a:solidFill>
                  <a:srgbClr val="545454"/>
                </a:solidFill>
                <a:latin typeface="Codec Pro"/>
                <a:ea typeface="Codec Pro"/>
                <a:cs typeface="Codec Pro"/>
                <a:sym typeface="Codec Pro"/>
              </a:rPr>
              <a:t>Google Cloud Vision API, Twilio for Chat Integration</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Databases: </a:t>
            </a:r>
            <a:r>
              <a:rPr lang="en-US" sz="3200">
                <a:solidFill>
                  <a:srgbClr val="545454"/>
                </a:solidFill>
                <a:latin typeface="Codec Pro"/>
                <a:ea typeface="Codec Pro"/>
                <a:cs typeface="Codec Pro"/>
                <a:sym typeface="Codec Pro"/>
              </a:rPr>
              <a:t>Firebase for real-time data management</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Development Tools: </a:t>
            </a:r>
            <a:r>
              <a:rPr lang="en-US" sz="3200">
                <a:solidFill>
                  <a:srgbClr val="545454"/>
                </a:solidFill>
                <a:latin typeface="Codec Pro"/>
                <a:ea typeface="Codec Pro"/>
                <a:cs typeface="Codec Pro"/>
                <a:sym typeface="Codec Pro"/>
              </a:rPr>
              <a:t>Jupyter Notebooks, VS Code, Git for version control</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1169398"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2234883"/>
            <a:ext cx="7570006" cy="6341109"/>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1. Casa, A. de la, Ovando, G., &amp; Díaz, G. (2021). Linking data of ENSO, NDVI-MODIS and crops yield as a base of an early warning system for agriculture in Córdoba, Argentina. Remote Sensing Applications Society and Environment, 22(100480), 100480. </a:t>
            </a:r>
            <a:r>
              <a:rPr lang="en-US" sz="1600" u="sng">
                <a:solidFill>
                  <a:srgbClr val="545454"/>
                </a:solidFill>
                <a:latin typeface="Canva Sans"/>
                <a:ea typeface="Canva Sans"/>
                <a:cs typeface="Canva Sans"/>
                <a:sym typeface="Canva Sans"/>
                <a:hlinkClick r:id="rId3" tooltip="https://doi.org/10.1016/j.rsase.2021.100480"/>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2. (N.d.). Researchgate.net. Retrieved August 14, 2024, from </a:t>
            </a:r>
            <a:r>
              <a:rPr lang="en-US" sz="1600" u="sng">
                <a:solidFill>
                  <a:srgbClr val="545454"/>
                </a:solidFill>
                <a:latin typeface="Canva Sans"/>
                <a:ea typeface="Canva Sans"/>
                <a:cs typeface="Canva Sans"/>
                <a:sym typeface="Canva Sans"/>
                <a:hlinkClick r:id="rId4" tooltip="https://www.researchgate.net/publication/340281012_E-AGRO_Intelligent_Chat-Bot_IoT_and_Artificial_Intelligence_to_Enhance_Farming_Industry"/>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3. Mana, A. A., Allouhi, A., Hamrani, A., Rehman, S., el Jamaoui, I., &amp; Jayachandran, K. (2024). Sustainable AI-based production agriculture: Exploring AI applications and implications in agricultural practices. Smart Agricultural Technology, 7(100416), 100416. </a:t>
            </a:r>
            <a:r>
              <a:rPr lang="en-US" sz="1600" u="sng">
                <a:solidFill>
                  <a:srgbClr val="545454"/>
                </a:solidFill>
                <a:latin typeface="Canva Sans"/>
                <a:ea typeface="Canva Sans"/>
                <a:cs typeface="Canva Sans"/>
                <a:sym typeface="Canva Sans"/>
                <a:hlinkClick r:id="rId5" tooltip="https://doi.org/10.1016/j.atech.2024.100416"/>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4. Padhiary, M., Saha, D., Kumar, R., Sethi, L. N., &amp; Kumar, A. (2024). Enhancing precision agriculture: A comprehensive review of machine learning and AI vision applications in all-terrain vehicle for farm automation. Smart Agricultural Technology, 8(100483), 100483. </a:t>
            </a:r>
            <a:r>
              <a:rPr lang="en-US" sz="1600" u="sng">
                <a:solidFill>
                  <a:srgbClr val="545454"/>
                </a:solidFill>
                <a:latin typeface="Canva Sans"/>
                <a:ea typeface="Canva Sans"/>
                <a:cs typeface="Canva Sans"/>
                <a:sym typeface="Canva Sans"/>
                <a:hlinkClick r:id="rId6" tooltip="https://doi.org/10.1016/j.atech.2024.100483"/>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5.Helfer, G. A., Victória Barbosa, J. L., Santos, R. dos, &amp; da Costa, A. B. (2020). A computational model for soil fertility prediction in ubiquitous agriculture. Computers and Electronics in Agriculture, 175(105602), 105602. </a:t>
            </a:r>
            <a:r>
              <a:rPr lang="en-US" sz="1600" u="sng">
                <a:solidFill>
                  <a:srgbClr val="545454"/>
                </a:solidFill>
                <a:latin typeface="Canva Sans"/>
                <a:ea typeface="Canva Sans"/>
                <a:cs typeface="Canva Sans"/>
                <a:sym typeface="Canva Sans"/>
                <a:hlinkClick r:id="rId7" tooltip="https://doi.org/10.1016/j.compag.2020.105602"/>
              </a:rPr>
              <a:t>Add a little bit of body text</a:t>
            </a:r>
          </a:p>
          <a:p>
            <a:pPr algn="l">
              <a:lnSpc>
                <a:spcPts val="2240"/>
              </a:lnSpc>
            </a:pPr>
          </a:p>
        </p:txBody>
      </p:sp>
      <p:sp>
        <p:nvSpPr>
          <p:cNvPr name="TextBox 12" id="12"/>
          <p:cNvSpPr txBox="true"/>
          <p:nvPr/>
        </p:nvSpPr>
        <p:spPr>
          <a:xfrm rot="0">
            <a:off x="10057512" y="2234883"/>
            <a:ext cx="7570006" cy="6893560"/>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6. Preite, L., &amp; Vignali, G. (2024). Artificial intelligence to optimize water consumption in agriculture: A predictive algorithm-based irrigation management system. Computers and Electronics in Agriculture, 223(109126), 109126. </a:t>
            </a:r>
            <a:r>
              <a:rPr lang="en-US" sz="1600" u="sng">
                <a:solidFill>
                  <a:srgbClr val="545454"/>
                </a:solidFill>
                <a:latin typeface="Canva Sans"/>
                <a:ea typeface="Canva Sans"/>
                <a:cs typeface="Canva Sans"/>
                <a:sym typeface="Canva Sans"/>
                <a:hlinkClick r:id="rId8" tooltip="https://doi.org/10.1016/j.compag.2024.109126"/>
              </a:rPr>
              <a:t>https://doi.org/10.1016/j.compag.2024.109126</a:t>
            </a:r>
          </a:p>
          <a:p>
            <a:pPr algn="l">
              <a:lnSpc>
                <a:spcPts val="2240"/>
              </a:lnSpc>
            </a:pPr>
          </a:p>
          <a:p>
            <a:pPr algn="l">
              <a:lnSpc>
                <a:spcPts val="2240"/>
              </a:lnSpc>
            </a:pPr>
            <a:r>
              <a:rPr lang="en-US" sz="1600">
                <a:solidFill>
                  <a:srgbClr val="545454"/>
                </a:solidFill>
                <a:latin typeface="Canva Sans"/>
                <a:ea typeface="Canva Sans"/>
                <a:cs typeface="Canva Sans"/>
                <a:sym typeface="Canva Sans"/>
              </a:rPr>
              <a:t>7.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9" tooltip="https://doi.org/10.1016/j.jgr.2023.01.005"/>
              </a:rPr>
              <a:t>https://doi.org/10.1016/j.jgr.2023.01.005</a:t>
            </a:r>
          </a:p>
          <a:p>
            <a:pPr algn="l">
              <a:lnSpc>
                <a:spcPts val="2240"/>
              </a:lnSpc>
            </a:pPr>
          </a:p>
          <a:p>
            <a:pPr algn="l">
              <a:lnSpc>
                <a:spcPts val="2240"/>
              </a:lnSpc>
            </a:pPr>
            <a:r>
              <a:rPr lang="en-US" sz="1600">
                <a:solidFill>
                  <a:srgbClr val="545454"/>
                </a:solidFill>
                <a:latin typeface="Canva Sans"/>
                <a:ea typeface="Canva Sans"/>
                <a:cs typeface="Canva Sans"/>
                <a:sym typeface="Canva Sans"/>
              </a:rPr>
              <a:t>8. (N.d.). Researchgate.net. Retrieved August 14, 2024, from </a:t>
            </a:r>
            <a:r>
              <a:rPr lang="en-US" sz="1600" u="sng">
                <a:solidFill>
                  <a:srgbClr val="545454"/>
                </a:solidFill>
                <a:latin typeface="Canva Sans"/>
                <a:ea typeface="Canva Sans"/>
                <a:cs typeface="Canva Sans"/>
                <a:sym typeface="Canva Sans"/>
                <a:hlinkClick r:id="rId10" tooltip="https://www.researchgate.net/publication/340281012_E-AGRO_Intelligent_Chat-Bot_IoT_and_Artificial_Intelligence_to_Enhance_Farming_Industry"/>
              </a:rPr>
              <a:t>https://www.researchgate.net/publication/340281012_E-AGRO_Intelligent_Chat-Bot_IoT_and_Artificial_Intelligence_to_Enhance_Farming_Industry</a:t>
            </a:r>
          </a:p>
          <a:p>
            <a:pPr algn="l">
              <a:lnSpc>
                <a:spcPts val="2240"/>
              </a:lnSpc>
            </a:pPr>
          </a:p>
          <a:p>
            <a:pPr algn="l">
              <a:lnSpc>
                <a:spcPts val="2240"/>
              </a:lnSpc>
            </a:pPr>
            <a:r>
              <a:rPr lang="en-US" sz="1600">
                <a:solidFill>
                  <a:srgbClr val="545454"/>
                </a:solidFill>
                <a:latin typeface="Canva Sans"/>
                <a:ea typeface="Canva Sans"/>
                <a:cs typeface="Canva Sans"/>
                <a:sym typeface="Canva Sans"/>
              </a:rPr>
              <a:t>9.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11" tooltip="https://doi.org/10.1016/j.jgr.2023.01.005"/>
              </a:rPr>
              <a:t>https://doi.org/10.1016/j.jgr.2023.01.005</a:t>
            </a:r>
          </a:p>
          <a:p>
            <a:pPr algn="l">
              <a:lnSpc>
                <a:spcPts val="2240"/>
              </a:lnSpc>
            </a:pPr>
          </a:p>
          <a:p>
            <a:pPr algn="l">
              <a:lnSpc>
                <a:spcPts val="2240"/>
              </a:lnSpc>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081091" y="2633584"/>
            <a:ext cx="9795083" cy="5043454"/>
          </a:xfrm>
          <a:custGeom>
            <a:avLst/>
            <a:gdLst/>
            <a:ahLst/>
            <a:cxnLst/>
            <a:rect r="r" b="b" t="t" l="l"/>
            <a:pathLst>
              <a:path h="5043454" w="9795083">
                <a:moveTo>
                  <a:pt x="0" y="0"/>
                </a:moveTo>
                <a:lnTo>
                  <a:pt x="9795083" y="0"/>
                </a:lnTo>
                <a:lnTo>
                  <a:pt x="9795083" y="5043455"/>
                </a:lnTo>
                <a:lnTo>
                  <a:pt x="0" y="5043455"/>
                </a:lnTo>
                <a:lnTo>
                  <a:pt x="0" y="0"/>
                </a:lnTo>
                <a:close/>
              </a:path>
            </a:pathLst>
          </a:custGeom>
          <a:blipFill>
            <a:blip r:embed="rId3"/>
            <a:stretch>
              <a:fillRect l="0" t="-5068" r="-815" b="-5068"/>
            </a:stretch>
          </a:blipFill>
          <a:ln w="38100" cap="sq">
            <a:solidFill>
              <a:srgbClr val="1C5739"/>
            </a:solidFill>
            <a:prstDash val="solid"/>
            <a:miter/>
          </a:ln>
        </p:spPr>
      </p:sp>
      <p:sp>
        <p:nvSpPr>
          <p:cNvPr name="TextBox 10" id="10"/>
          <p:cNvSpPr txBox="true"/>
          <p:nvPr/>
        </p:nvSpPr>
        <p:spPr>
          <a:xfrm rot="0">
            <a:off x="2129401"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1" id="11"/>
          <p:cNvSpPr txBox="true"/>
          <p:nvPr/>
        </p:nvSpPr>
        <p:spPr>
          <a:xfrm rot="0">
            <a:off x="3227176" y="2443084"/>
            <a:ext cx="3221854" cy="5567045"/>
          </a:xfrm>
          <a:prstGeom prst="rect">
            <a:avLst/>
          </a:prstGeom>
        </p:spPr>
        <p:txBody>
          <a:bodyPr anchor="t" rtlCol="false" tIns="0" lIns="0" bIns="0" rIns="0">
            <a:spAutoFit/>
          </a:bodyPr>
          <a:lstStyle/>
          <a:p>
            <a:pPr algn="just">
              <a:lnSpc>
                <a:spcPts val="4899"/>
              </a:lnSpc>
            </a:pPr>
            <a:r>
              <a:rPr lang="en-US" sz="2799">
                <a:solidFill>
                  <a:srgbClr val="545454"/>
                </a:solidFill>
                <a:latin typeface="Codec Pro"/>
                <a:ea typeface="Codec Pro"/>
                <a:cs typeface="Codec Pro"/>
                <a:sym typeface="Codec Pro"/>
              </a:rPr>
              <a:t>this data set is used for the current running model. thai is help to predict Tomato plant diseases accurately. THis is publicly available on kaggle.com</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3" id="13"/>
          <p:cNvSpPr txBox="true"/>
          <p:nvPr/>
        </p:nvSpPr>
        <p:spPr>
          <a:xfrm rot="0">
            <a:off x="8985826" y="7863762"/>
            <a:ext cx="5985613" cy="264160"/>
          </a:xfrm>
          <a:prstGeom prst="rect">
            <a:avLst/>
          </a:prstGeom>
        </p:spPr>
        <p:txBody>
          <a:bodyPr anchor="t" rtlCol="false" tIns="0" lIns="0" bIns="0" rIns="0">
            <a:spAutoFit/>
          </a:bodyPr>
          <a:lstStyle/>
          <a:p>
            <a:pPr algn="ctr">
              <a:lnSpc>
                <a:spcPts val="2239"/>
              </a:lnSpc>
            </a:pPr>
            <a:r>
              <a:rPr lang="en-US" b="true" sz="1599" u="sng">
                <a:solidFill>
                  <a:srgbClr val="1986CF"/>
                </a:solidFill>
                <a:latin typeface="Canva Sans Bold"/>
                <a:ea typeface="Canva Sans Bold"/>
                <a:cs typeface="Canva Sans Bold"/>
                <a:sym typeface="Canva Sans Bold"/>
                <a:hlinkClick r:id="rId4" tooltip="https://www.kaggle.com/datasets/arjuntejaswi/plant-village"/>
              </a:rPr>
              <a:t>https://www.kaggle.com/datasets/arjuntejaswi/plant-village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624223" y="2633584"/>
            <a:ext cx="9056686" cy="3452232"/>
          </a:xfrm>
          <a:custGeom>
            <a:avLst/>
            <a:gdLst/>
            <a:ahLst/>
            <a:cxnLst/>
            <a:rect r="r" b="b" t="t" l="l"/>
            <a:pathLst>
              <a:path h="3452232" w="9056686">
                <a:moveTo>
                  <a:pt x="0" y="0"/>
                </a:moveTo>
                <a:lnTo>
                  <a:pt x="9056685" y="0"/>
                </a:lnTo>
                <a:lnTo>
                  <a:pt x="9056685" y="3452232"/>
                </a:lnTo>
                <a:lnTo>
                  <a:pt x="0" y="3452232"/>
                </a:lnTo>
                <a:lnTo>
                  <a:pt x="0" y="0"/>
                </a:lnTo>
                <a:close/>
              </a:path>
            </a:pathLst>
          </a:custGeom>
          <a:blipFill>
            <a:blip r:embed="rId3"/>
            <a:stretch>
              <a:fillRect l="0" t="0" r="0" b="-14775"/>
            </a:stretch>
          </a:blipFill>
          <a:ln w="38100" cap="sq">
            <a:solidFill>
              <a:srgbClr val="1C5739"/>
            </a:solidFill>
            <a:prstDash val="solid"/>
            <a:miter/>
          </a:ln>
        </p:spPr>
      </p:sp>
      <p:sp>
        <p:nvSpPr>
          <p:cNvPr name="Freeform 10" id="10"/>
          <p:cNvSpPr/>
          <p:nvPr/>
        </p:nvSpPr>
        <p:spPr>
          <a:xfrm flipH="false" flipV="false" rot="0">
            <a:off x="7624223" y="6187187"/>
            <a:ext cx="9056686" cy="1169385"/>
          </a:xfrm>
          <a:custGeom>
            <a:avLst/>
            <a:gdLst/>
            <a:ahLst/>
            <a:cxnLst/>
            <a:rect r="r" b="b" t="t" l="l"/>
            <a:pathLst>
              <a:path h="1169385" w="9056686">
                <a:moveTo>
                  <a:pt x="0" y="0"/>
                </a:moveTo>
                <a:lnTo>
                  <a:pt x="9056685" y="0"/>
                </a:lnTo>
                <a:lnTo>
                  <a:pt x="9056685" y="1169385"/>
                </a:lnTo>
                <a:lnTo>
                  <a:pt x="0" y="1169385"/>
                </a:lnTo>
                <a:lnTo>
                  <a:pt x="0" y="0"/>
                </a:lnTo>
                <a:close/>
              </a:path>
            </a:pathLst>
          </a:custGeom>
          <a:blipFill>
            <a:blip r:embed="rId4"/>
            <a:stretch>
              <a:fillRect l="0" t="0" r="0" b="0"/>
            </a:stretch>
          </a:blipFill>
          <a:ln w="38100" cap="sq">
            <a:solidFill>
              <a:srgbClr val="1C5739"/>
            </a:solidFill>
            <a:prstDash val="solid"/>
            <a:miter/>
          </a:ln>
        </p:spPr>
      </p:sp>
      <p:sp>
        <p:nvSpPr>
          <p:cNvPr name="TextBox 11" id="11"/>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3" id="13"/>
          <p:cNvSpPr txBox="true"/>
          <p:nvPr/>
        </p:nvSpPr>
        <p:spPr>
          <a:xfrm rot="0">
            <a:off x="3227176" y="2443084"/>
            <a:ext cx="3554507" cy="4328795"/>
          </a:xfrm>
          <a:prstGeom prst="rect">
            <a:avLst/>
          </a:prstGeom>
        </p:spPr>
        <p:txBody>
          <a:bodyPr anchor="t" rtlCol="false" tIns="0" lIns="0" bIns="0" rIns="0">
            <a:spAutoFit/>
          </a:bodyPr>
          <a:lstStyle/>
          <a:p>
            <a:pPr algn="just">
              <a:lnSpc>
                <a:spcPts val="4899"/>
              </a:lnSpc>
            </a:pPr>
            <a:r>
              <a:rPr lang="en-US" sz="2799">
                <a:solidFill>
                  <a:srgbClr val="545454"/>
                </a:solidFill>
                <a:latin typeface="Codec Pro"/>
                <a:ea typeface="Codec Pro"/>
                <a:cs typeface="Codec Pro"/>
                <a:sym typeface="Codec Pro"/>
              </a:rPr>
              <a:t>This is the dataset that I used to train and test my model. this included 16,011 images for the training and testing purpose.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738926"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01 </a:t>
            </a:r>
          </a:p>
        </p:txBody>
      </p:sp>
      <p:sp>
        <p:nvSpPr>
          <p:cNvPr name="TextBox 11" id="11"/>
          <p:cNvSpPr txBox="true"/>
          <p:nvPr/>
        </p:nvSpPr>
        <p:spPr>
          <a:xfrm rot="0">
            <a:off x="8993998" y="3256493"/>
            <a:ext cx="5059799" cy="762634"/>
          </a:xfrm>
          <a:prstGeom prst="rect">
            <a:avLst/>
          </a:prstGeom>
        </p:spPr>
        <p:txBody>
          <a:bodyPr anchor="t" rtlCol="false" tIns="0" lIns="0" bIns="0" rIns="0">
            <a:spAutoFit/>
          </a:bodyPr>
          <a:lstStyle/>
          <a:p>
            <a:pPr algn="l">
              <a:lnSpc>
                <a:spcPts val="5740"/>
              </a:lnSpc>
            </a:pPr>
            <a:r>
              <a:rPr lang="en-US" sz="4100" b="true">
                <a:solidFill>
                  <a:srgbClr val="545454"/>
                </a:solidFill>
                <a:latin typeface="Codec Pro Bold"/>
                <a:ea typeface="Codec Pro Bold"/>
                <a:cs typeface="Codec Pro Bold"/>
                <a:sym typeface="Codec Pro Bold"/>
              </a:rPr>
              <a:t>Priyankara S A D S A</a:t>
            </a:r>
          </a:p>
        </p:txBody>
      </p:sp>
      <p:sp>
        <p:nvSpPr>
          <p:cNvPr name="TextBox 12" id="12"/>
          <p:cNvSpPr txBox="true"/>
          <p:nvPr/>
        </p:nvSpPr>
        <p:spPr>
          <a:xfrm rot="0">
            <a:off x="8993998" y="5543153"/>
            <a:ext cx="8592078" cy="2255420"/>
          </a:xfrm>
          <a:prstGeom prst="rect">
            <a:avLst/>
          </a:prstGeom>
        </p:spPr>
        <p:txBody>
          <a:bodyPr anchor="t" rtlCol="false" tIns="0" lIns="0" bIns="0" rIns="0">
            <a:spAutoFit/>
          </a:bodyPr>
          <a:lstStyle/>
          <a:p>
            <a:pPr algn="just">
              <a:lnSpc>
                <a:spcPts val="6022"/>
              </a:lnSpc>
            </a:pPr>
            <a:r>
              <a:rPr lang="en-US" sz="4301" b="true">
                <a:solidFill>
                  <a:srgbClr val="545454"/>
                </a:solidFill>
                <a:latin typeface="Codec Pro Bold"/>
                <a:ea typeface="Codec Pro Bold"/>
                <a:cs typeface="Codec Pro Bold"/>
                <a:sym typeface="Codec Pro Bold"/>
              </a:rPr>
              <a:t>AgriProfitPredict</a:t>
            </a:r>
          </a:p>
          <a:p>
            <a:pPr algn="just">
              <a:lnSpc>
                <a:spcPts val="5748"/>
              </a:lnSpc>
            </a:pPr>
            <a:r>
              <a:rPr lang="en-US" sz="4106">
                <a:solidFill>
                  <a:srgbClr val="545454"/>
                </a:solidFill>
                <a:latin typeface="Codec Pro"/>
                <a:ea typeface="Codec Pro"/>
                <a:cs typeface="Codec Pro"/>
                <a:sym typeface="Codec Pro"/>
              </a:rPr>
              <a:t>Comprehensive Price and Profit Prediction System</a:t>
            </a:r>
          </a:p>
        </p:txBody>
      </p:sp>
      <p:sp>
        <p:nvSpPr>
          <p:cNvPr name="TextBox 13" id="13"/>
          <p:cNvSpPr txBox="true"/>
          <p:nvPr/>
        </p:nvSpPr>
        <p:spPr>
          <a:xfrm rot="0">
            <a:off x="8993998" y="4057555"/>
            <a:ext cx="2480965" cy="762634"/>
          </a:xfrm>
          <a:prstGeom prst="rect">
            <a:avLst/>
          </a:prstGeom>
        </p:spPr>
        <p:txBody>
          <a:bodyPr anchor="t" rtlCol="false" tIns="0" lIns="0" bIns="0" rIns="0">
            <a:spAutoFit/>
          </a:bodyPr>
          <a:lstStyle/>
          <a:p>
            <a:pPr algn="l">
              <a:lnSpc>
                <a:spcPts val="5740"/>
              </a:lnSpc>
            </a:pPr>
            <a:r>
              <a:rPr lang="en-US" sz="4100" b="true">
                <a:solidFill>
                  <a:srgbClr val="545454"/>
                </a:solidFill>
                <a:latin typeface="Codec Pro Bold"/>
                <a:ea typeface="Codec Pro Bold"/>
                <a:cs typeface="Codec Pro Bold"/>
                <a:sym typeface="Codec Pro Bold"/>
              </a:rPr>
              <a:t>IT21172632</a:t>
            </a:r>
          </a:p>
        </p:txBody>
      </p:sp>
      <p:sp>
        <p:nvSpPr>
          <p:cNvPr name="TextBox 14" id="14"/>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414880" y="2633584"/>
            <a:ext cx="9590998" cy="5617997"/>
          </a:xfrm>
          <a:custGeom>
            <a:avLst/>
            <a:gdLst/>
            <a:ahLst/>
            <a:cxnLst/>
            <a:rect r="r" b="b" t="t" l="l"/>
            <a:pathLst>
              <a:path h="5617997" w="9590998">
                <a:moveTo>
                  <a:pt x="0" y="0"/>
                </a:moveTo>
                <a:lnTo>
                  <a:pt x="9590998" y="0"/>
                </a:lnTo>
                <a:lnTo>
                  <a:pt x="9590998" y="5617997"/>
                </a:lnTo>
                <a:lnTo>
                  <a:pt x="0" y="5617997"/>
                </a:lnTo>
                <a:lnTo>
                  <a:pt x="0" y="0"/>
                </a:lnTo>
                <a:close/>
              </a:path>
            </a:pathLst>
          </a:custGeom>
          <a:blipFill>
            <a:blip r:embed="rId3"/>
            <a:stretch>
              <a:fillRect l="0" t="0" r="0" b="0"/>
            </a:stretch>
          </a:blipFill>
          <a:ln w="38100" cap="sq">
            <a:solidFill>
              <a:srgbClr val="1C5739"/>
            </a:solidFill>
            <a:prstDash val="solid"/>
            <a:miter/>
          </a:ln>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2" id="12"/>
          <p:cNvSpPr txBox="true"/>
          <p:nvPr/>
        </p:nvSpPr>
        <p:spPr>
          <a:xfrm rot="0">
            <a:off x="3226819" y="2443084"/>
            <a:ext cx="3221854" cy="370967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Preprocessing</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Normalizing</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Splitting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Training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Testing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Validation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136112"/>
            <a:ext cx="6436951" cy="6605694"/>
          </a:xfrm>
          <a:custGeom>
            <a:avLst/>
            <a:gdLst/>
            <a:ahLst/>
            <a:cxnLst/>
            <a:rect r="r" b="b" t="t" l="l"/>
            <a:pathLst>
              <a:path h="6605694" w="6436951">
                <a:moveTo>
                  <a:pt x="0" y="0"/>
                </a:moveTo>
                <a:lnTo>
                  <a:pt x="6436950" y="0"/>
                </a:lnTo>
                <a:lnTo>
                  <a:pt x="6436950" y="6605694"/>
                </a:lnTo>
                <a:lnTo>
                  <a:pt x="0" y="6605694"/>
                </a:lnTo>
                <a:lnTo>
                  <a:pt x="0" y="0"/>
                </a:lnTo>
                <a:close/>
              </a:path>
            </a:pathLst>
          </a:custGeom>
          <a:blipFill>
            <a:blip r:embed="rId3"/>
            <a:stretch>
              <a:fillRect l="0" t="0" r="-18500" b="0"/>
            </a:stretch>
          </a:blipFill>
        </p:spPr>
      </p:sp>
      <p:sp>
        <p:nvSpPr>
          <p:cNvPr name="Freeform 10" id="10"/>
          <p:cNvSpPr/>
          <p:nvPr/>
        </p:nvSpPr>
        <p:spPr>
          <a:xfrm flipH="false" flipV="false" rot="0">
            <a:off x="8856990" y="2136112"/>
            <a:ext cx="9089939" cy="4756764"/>
          </a:xfrm>
          <a:custGeom>
            <a:avLst/>
            <a:gdLst/>
            <a:ahLst/>
            <a:cxnLst/>
            <a:rect r="r" b="b" t="t" l="l"/>
            <a:pathLst>
              <a:path h="4756764" w="9089939">
                <a:moveTo>
                  <a:pt x="0" y="0"/>
                </a:moveTo>
                <a:lnTo>
                  <a:pt x="9089939" y="0"/>
                </a:lnTo>
                <a:lnTo>
                  <a:pt x="9089939" y="4756764"/>
                </a:lnTo>
                <a:lnTo>
                  <a:pt x="0" y="4756764"/>
                </a:lnTo>
                <a:lnTo>
                  <a:pt x="0" y="0"/>
                </a:lnTo>
                <a:close/>
              </a:path>
            </a:pathLst>
          </a:custGeom>
          <a:blipFill>
            <a:blip r:embed="rId4"/>
            <a:stretch>
              <a:fillRect l="0" t="0" r="-48306" b="0"/>
            </a:stretch>
          </a:blipFill>
        </p:spPr>
      </p:sp>
      <p:sp>
        <p:nvSpPr>
          <p:cNvPr name="TextBox 11" id="11"/>
          <p:cNvSpPr txBox="true"/>
          <p:nvPr/>
        </p:nvSpPr>
        <p:spPr>
          <a:xfrm rot="0">
            <a:off x="2129401" y="847725"/>
            <a:ext cx="4844908"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a:t>
            </a:r>
          </a:p>
        </p:txBody>
      </p:sp>
      <p:sp>
        <p:nvSpPr>
          <p:cNvPr name="TextBox 12" id="12"/>
          <p:cNvSpPr txBox="true"/>
          <p:nvPr/>
        </p:nvSpPr>
        <p:spPr>
          <a:xfrm rot="0">
            <a:off x="1115636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52371" y="2194287"/>
            <a:ext cx="8794672" cy="6465502"/>
          </a:xfrm>
          <a:custGeom>
            <a:avLst/>
            <a:gdLst/>
            <a:ahLst/>
            <a:cxnLst/>
            <a:rect r="r" b="b" t="t" l="l"/>
            <a:pathLst>
              <a:path h="6465502" w="8794672">
                <a:moveTo>
                  <a:pt x="0" y="0"/>
                </a:moveTo>
                <a:lnTo>
                  <a:pt x="8794671" y="0"/>
                </a:lnTo>
                <a:lnTo>
                  <a:pt x="8794671" y="6465502"/>
                </a:lnTo>
                <a:lnTo>
                  <a:pt x="0" y="6465502"/>
                </a:lnTo>
                <a:lnTo>
                  <a:pt x="0" y="0"/>
                </a:lnTo>
                <a:close/>
              </a:path>
            </a:pathLst>
          </a:custGeom>
          <a:blipFill>
            <a:blip r:embed="rId3"/>
            <a:stretch>
              <a:fillRect l="-9019" t="0" r="-39853" b="-368"/>
            </a:stretch>
          </a:blipFill>
        </p:spPr>
      </p:sp>
      <p:sp>
        <p:nvSpPr>
          <p:cNvPr name="Freeform 10" id="10"/>
          <p:cNvSpPr/>
          <p:nvPr/>
        </p:nvSpPr>
        <p:spPr>
          <a:xfrm flipH="false" flipV="false" rot="0">
            <a:off x="10873585" y="2194287"/>
            <a:ext cx="7171713" cy="6465502"/>
          </a:xfrm>
          <a:custGeom>
            <a:avLst/>
            <a:gdLst/>
            <a:ahLst/>
            <a:cxnLst/>
            <a:rect r="r" b="b" t="t" l="l"/>
            <a:pathLst>
              <a:path h="6465502" w="7171713">
                <a:moveTo>
                  <a:pt x="0" y="0"/>
                </a:moveTo>
                <a:lnTo>
                  <a:pt x="7171713" y="0"/>
                </a:lnTo>
                <a:lnTo>
                  <a:pt x="7171713" y="6465502"/>
                </a:lnTo>
                <a:lnTo>
                  <a:pt x="0" y="6465502"/>
                </a:lnTo>
                <a:lnTo>
                  <a:pt x="0" y="0"/>
                </a:lnTo>
                <a:close/>
              </a:path>
            </a:pathLst>
          </a:custGeom>
          <a:blipFill>
            <a:blip r:embed="rId4"/>
            <a:stretch>
              <a:fillRect l="-7320" t="0" r="-97828" b="0"/>
            </a:stretch>
          </a:blipFill>
        </p:spPr>
      </p:sp>
      <p:sp>
        <p:nvSpPr>
          <p:cNvPr name="TextBox 11" id="11"/>
          <p:cNvSpPr txBox="true"/>
          <p:nvPr/>
        </p:nvSpPr>
        <p:spPr>
          <a:xfrm rot="0">
            <a:off x="2129401" y="847725"/>
            <a:ext cx="468434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Training</a:t>
            </a:r>
          </a:p>
        </p:txBody>
      </p:sp>
      <p:sp>
        <p:nvSpPr>
          <p:cNvPr name="TextBox 12" id="12"/>
          <p:cNvSpPr txBox="true"/>
          <p:nvPr/>
        </p:nvSpPr>
        <p:spPr>
          <a:xfrm rot="0">
            <a:off x="1115636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449092"/>
            <a:ext cx="7063563" cy="5979736"/>
          </a:xfrm>
          <a:custGeom>
            <a:avLst/>
            <a:gdLst/>
            <a:ahLst/>
            <a:cxnLst/>
            <a:rect r="r" b="b" t="t" l="l"/>
            <a:pathLst>
              <a:path h="5979736" w="7063563">
                <a:moveTo>
                  <a:pt x="0" y="0"/>
                </a:moveTo>
                <a:lnTo>
                  <a:pt x="7063563" y="0"/>
                </a:lnTo>
                <a:lnTo>
                  <a:pt x="7063563" y="5979735"/>
                </a:lnTo>
                <a:lnTo>
                  <a:pt x="0" y="5979735"/>
                </a:lnTo>
                <a:lnTo>
                  <a:pt x="0" y="0"/>
                </a:lnTo>
                <a:close/>
              </a:path>
            </a:pathLst>
          </a:custGeom>
          <a:blipFill>
            <a:blip r:embed="rId3"/>
            <a:stretch>
              <a:fillRect l="0" t="0" r="0" b="0"/>
            </a:stretch>
          </a:blipFill>
        </p:spPr>
      </p:sp>
      <p:sp>
        <p:nvSpPr>
          <p:cNvPr name="Freeform 10" id="10"/>
          <p:cNvSpPr/>
          <p:nvPr/>
        </p:nvSpPr>
        <p:spPr>
          <a:xfrm flipH="false" flipV="false" rot="0">
            <a:off x="9519442" y="2449092"/>
            <a:ext cx="8508305" cy="2399614"/>
          </a:xfrm>
          <a:custGeom>
            <a:avLst/>
            <a:gdLst/>
            <a:ahLst/>
            <a:cxnLst/>
            <a:rect r="r" b="b" t="t" l="l"/>
            <a:pathLst>
              <a:path h="2399614" w="8508305">
                <a:moveTo>
                  <a:pt x="0" y="0"/>
                </a:moveTo>
                <a:lnTo>
                  <a:pt x="8508306" y="0"/>
                </a:lnTo>
                <a:lnTo>
                  <a:pt x="8508306" y="2399613"/>
                </a:lnTo>
                <a:lnTo>
                  <a:pt x="0" y="2399613"/>
                </a:lnTo>
                <a:lnTo>
                  <a:pt x="0" y="0"/>
                </a:lnTo>
                <a:close/>
              </a:path>
            </a:pathLst>
          </a:custGeom>
          <a:blipFill>
            <a:blip r:embed="rId4"/>
            <a:stretch>
              <a:fillRect l="0" t="0" r="-35870" b="0"/>
            </a:stretch>
          </a:blipFill>
        </p:spPr>
      </p:sp>
      <p:sp>
        <p:nvSpPr>
          <p:cNvPr name="TextBox 11" id="11"/>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658422" y="1932674"/>
            <a:ext cx="13708378" cy="810363"/>
            <a:chOff x="0" y="0"/>
            <a:chExt cx="3610437" cy="213429"/>
          </a:xfrm>
        </p:grpSpPr>
        <p:sp>
          <p:nvSpPr>
            <p:cNvPr name="Freeform 10" id="10"/>
            <p:cNvSpPr/>
            <p:nvPr/>
          </p:nvSpPr>
          <p:spPr>
            <a:xfrm flipH="false" flipV="false" rot="0">
              <a:off x="0" y="0"/>
              <a:ext cx="3610437" cy="213429"/>
            </a:xfrm>
            <a:custGeom>
              <a:avLst/>
              <a:gdLst/>
              <a:ahLst/>
              <a:cxnLst/>
              <a:rect r="r" b="b" t="t" l="l"/>
              <a:pathLst>
                <a:path h="213429" w="3610437">
                  <a:moveTo>
                    <a:pt x="0" y="0"/>
                  </a:moveTo>
                  <a:lnTo>
                    <a:pt x="3610437" y="0"/>
                  </a:lnTo>
                  <a:lnTo>
                    <a:pt x="3610437" y="213429"/>
                  </a:lnTo>
                  <a:lnTo>
                    <a:pt x="0" y="213429"/>
                  </a:lnTo>
                  <a:close/>
                </a:path>
              </a:pathLst>
            </a:custGeom>
            <a:solidFill>
              <a:srgbClr val="F6F6F6"/>
            </a:solidFill>
            <a:ln cap="sq">
              <a:noFill/>
              <a:prstDash val="solid"/>
              <a:miter/>
            </a:ln>
          </p:spPr>
        </p:sp>
        <p:sp>
          <p:nvSpPr>
            <p:cNvPr name="TextBox 11" id="11"/>
            <p:cNvSpPr txBox="true"/>
            <p:nvPr/>
          </p:nvSpPr>
          <p:spPr>
            <a:xfrm>
              <a:off x="0" y="-19050"/>
              <a:ext cx="3610437" cy="232479"/>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658422" y="2704937"/>
            <a:ext cx="13708378" cy="5910453"/>
          </a:xfrm>
          <a:custGeom>
            <a:avLst/>
            <a:gdLst/>
            <a:ahLst/>
            <a:cxnLst/>
            <a:rect r="r" b="b" t="t" l="l"/>
            <a:pathLst>
              <a:path h="5910453" w="13708378">
                <a:moveTo>
                  <a:pt x="0" y="0"/>
                </a:moveTo>
                <a:lnTo>
                  <a:pt x="13708378" y="0"/>
                </a:lnTo>
                <a:lnTo>
                  <a:pt x="13708378" y="5910453"/>
                </a:lnTo>
                <a:lnTo>
                  <a:pt x="0" y="5910453"/>
                </a:lnTo>
                <a:lnTo>
                  <a:pt x="0" y="0"/>
                </a:lnTo>
                <a:close/>
              </a:path>
            </a:pathLst>
          </a:custGeom>
          <a:blipFill>
            <a:blip r:embed="rId3"/>
            <a:stretch>
              <a:fillRect l="0" t="-2109" r="0" b="-3227"/>
            </a:stretch>
          </a:blipFill>
        </p:spPr>
      </p:sp>
      <p:grpSp>
        <p:nvGrpSpPr>
          <p:cNvPr name="Group 13" id="13"/>
          <p:cNvGrpSpPr/>
          <p:nvPr/>
        </p:nvGrpSpPr>
        <p:grpSpPr>
          <a:xfrm rot="0">
            <a:off x="11786186" y="3541057"/>
            <a:ext cx="4215693" cy="4333710"/>
            <a:chOff x="0" y="0"/>
            <a:chExt cx="1110306" cy="1141389"/>
          </a:xfrm>
        </p:grpSpPr>
        <p:sp>
          <p:nvSpPr>
            <p:cNvPr name="Freeform 14" id="14"/>
            <p:cNvSpPr/>
            <p:nvPr/>
          </p:nvSpPr>
          <p:spPr>
            <a:xfrm flipH="false" flipV="false" rot="0">
              <a:off x="0" y="0"/>
              <a:ext cx="1110306" cy="1141389"/>
            </a:xfrm>
            <a:custGeom>
              <a:avLst/>
              <a:gdLst/>
              <a:ahLst/>
              <a:cxnLst/>
              <a:rect r="r" b="b" t="t" l="l"/>
              <a:pathLst>
                <a:path h="1141389" w="1110306">
                  <a:moveTo>
                    <a:pt x="45911" y="0"/>
                  </a:moveTo>
                  <a:lnTo>
                    <a:pt x="1064395" y="0"/>
                  </a:lnTo>
                  <a:cubicBezTo>
                    <a:pt x="1076571" y="0"/>
                    <a:pt x="1088249" y="4837"/>
                    <a:pt x="1096859" y="13447"/>
                  </a:cubicBezTo>
                  <a:cubicBezTo>
                    <a:pt x="1105469" y="22057"/>
                    <a:pt x="1110306" y="33735"/>
                    <a:pt x="1110306" y="45911"/>
                  </a:cubicBezTo>
                  <a:lnTo>
                    <a:pt x="1110306" y="1095477"/>
                  </a:lnTo>
                  <a:cubicBezTo>
                    <a:pt x="1110306" y="1120834"/>
                    <a:pt x="1089751" y="1141389"/>
                    <a:pt x="1064395" y="1141389"/>
                  </a:cubicBezTo>
                  <a:lnTo>
                    <a:pt x="45911" y="1141389"/>
                  </a:lnTo>
                  <a:cubicBezTo>
                    <a:pt x="20555" y="1141389"/>
                    <a:pt x="0" y="1120834"/>
                    <a:pt x="0" y="1095477"/>
                  </a:cubicBezTo>
                  <a:lnTo>
                    <a:pt x="0" y="45911"/>
                  </a:lnTo>
                  <a:cubicBezTo>
                    <a:pt x="0" y="20555"/>
                    <a:pt x="20555" y="0"/>
                    <a:pt x="45911" y="0"/>
                  </a:cubicBezTo>
                  <a:close/>
                </a:path>
              </a:pathLst>
            </a:custGeom>
            <a:solidFill>
              <a:srgbClr val="FFFFFF"/>
            </a:solidFill>
          </p:spPr>
        </p:sp>
        <p:sp>
          <p:nvSpPr>
            <p:cNvPr name="TextBox 15" id="15"/>
            <p:cNvSpPr txBox="true"/>
            <p:nvPr/>
          </p:nvSpPr>
          <p:spPr>
            <a:xfrm>
              <a:off x="0" y="-19050"/>
              <a:ext cx="1110306" cy="1160439"/>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3102382" y="2080002"/>
            <a:ext cx="2107847" cy="515709"/>
          </a:xfrm>
          <a:custGeom>
            <a:avLst/>
            <a:gdLst/>
            <a:ahLst/>
            <a:cxnLst/>
            <a:rect r="r" b="b" t="t" l="l"/>
            <a:pathLst>
              <a:path h="515709" w="2107847">
                <a:moveTo>
                  <a:pt x="0" y="0"/>
                </a:moveTo>
                <a:lnTo>
                  <a:pt x="2107846" y="0"/>
                </a:lnTo>
                <a:lnTo>
                  <a:pt x="2107846" y="515708"/>
                </a:lnTo>
                <a:lnTo>
                  <a:pt x="0" y="515708"/>
                </a:lnTo>
                <a:lnTo>
                  <a:pt x="0" y="0"/>
                </a:lnTo>
                <a:close/>
              </a:path>
            </a:pathLst>
          </a:custGeom>
          <a:blipFill>
            <a:blip r:embed="rId4"/>
            <a:stretch>
              <a:fillRect l="0" t="-126965" r="0" b="-181762"/>
            </a:stretch>
          </a:blipFill>
        </p:spPr>
      </p:sp>
      <p:sp>
        <p:nvSpPr>
          <p:cNvPr name="TextBox 17" id="17"/>
          <p:cNvSpPr txBox="true"/>
          <p:nvPr/>
        </p:nvSpPr>
        <p:spPr>
          <a:xfrm rot="0">
            <a:off x="2129401" y="847725"/>
            <a:ext cx="481327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User Interfaces</a:t>
            </a:r>
          </a:p>
        </p:txBody>
      </p:sp>
      <p:sp>
        <p:nvSpPr>
          <p:cNvPr name="TextBox 18" id="18"/>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grpSp>
        <p:nvGrpSpPr>
          <p:cNvPr name="Group 19" id="19"/>
          <p:cNvGrpSpPr/>
          <p:nvPr/>
        </p:nvGrpSpPr>
        <p:grpSpPr>
          <a:xfrm rot="0">
            <a:off x="12231892" y="3734002"/>
            <a:ext cx="3324281" cy="3842604"/>
            <a:chOff x="0" y="0"/>
            <a:chExt cx="4432374" cy="5123471"/>
          </a:xfrm>
        </p:grpSpPr>
        <p:sp>
          <p:nvSpPr>
            <p:cNvPr name="TextBox 20" id="20"/>
            <p:cNvSpPr txBox="true"/>
            <p:nvPr/>
          </p:nvSpPr>
          <p:spPr>
            <a:xfrm rot="0">
              <a:off x="0" y="-85725"/>
              <a:ext cx="3999582" cy="563245"/>
            </a:xfrm>
            <a:prstGeom prst="rect">
              <a:avLst/>
            </a:prstGeom>
          </p:spPr>
          <p:txBody>
            <a:bodyPr anchor="t" rtlCol="false" tIns="0" lIns="0" bIns="0" rIns="0">
              <a:spAutoFit/>
            </a:bodyPr>
            <a:lstStyle/>
            <a:p>
              <a:pPr algn="l">
                <a:lnSpc>
                  <a:spcPts val="3359"/>
                </a:lnSpc>
              </a:pPr>
              <a:r>
                <a:rPr lang="en-US" sz="2400" b="true">
                  <a:solidFill>
                    <a:srgbClr val="545454"/>
                  </a:solidFill>
                  <a:latin typeface="Codec Pro Bold"/>
                  <a:ea typeface="Codec Pro Bold"/>
                  <a:cs typeface="Codec Pro Bold"/>
                  <a:sym typeface="Codec Pro Bold"/>
                </a:rPr>
                <a:t>Image Details</a:t>
              </a:r>
            </a:p>
          </p:txBody>
        </p:sp>
        <p:sp>
          <p:nvSpPr>
            <p:cNvPr name="TextBox 21" id="21"/>
            <p:cNvSpPr txBox="true"/>
            <p:nvPr/>
          </p:nvSpPr>
          <p:spPr>
            <a:xfrm rot="0">
              <a:off x="0" y="690880"/>
              <a:ext cx="3999582" cy="500380"/>
            </a:xfrm>
            <a:prstGeom prst="rect">
              <a:avLst/>
            </a:prstGeom>
          </p:spPr>
          <p:txBody>
            <a:bodyPr anchor="t" rtlCol="false" tIns="0" lIns="0" bIns="0" rIns="0">
              <a:spAutoFit/>
            </a:bodyPr>
            <a:lstStyle/>
            <a:p>
              <a:pPr algn="l">
                <a:lnSpc>
                  <a:spcPts val="2940"/>
                </a:lnSpc>
              </a:pPr>
              <a:r>
                <a:rPr lang="en-US" sz="2100" b="true">
                  <a:solidFill>
                    <a:srgbClr val="545454"/>
                  </a:solidFill>
                  <a:latin typeface="Codec Pro Bold"/>
                  <a:ea typeface="Codec Pro Bold"/>
                  <a:cs typeface="Codec Pro Bold"/>
                  <a:sym typeface="Codec Pro Bold"/>
                </a:rPr>
                <a:t>Disease Name : ABC</a:t>
              </a:r>
            </a:p>
          </p:txBody>
        </p:sp>
        <p:sp>
          <p:nvSpPr>
            <p:cNvPr name="TextBox 22" id="22"/>
            <p:cNvSpPr txBox="true"/>
            <p:nvPr/>
          </p:nvSpPr>
          <p:spPr>
            <a:xfrm rot="0">
              <a:off x="0" y="1457960"/>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Fertilizer</a:t>
              </a:r>
            </a:p>
          </p:txBody>
        </p:sp>
        <p:sp>
          <p:nvSpPr>
            <p:cNvPr name="TextBox 23" id="23"/>
            <p:cNvSpPr txBox="true"/>
            <p:nvPr/>
          </p:nvSpPr>
          <p:spPr>
            <a:xfrm rot="0">
              <a:off x="0" y="3713771"/>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How to Use?</a:t>
              </a:r>
            </a:p>
          </p:txBody>
        </p:sp>
        <p:sp>
          <p:nvSpPr>
            <p:cNvPr name="AutoShape 24" id="24"/>
            <p:cNvSpPr/>
            <p:nvPr/>
          </p:nvSpPr>
          <p:spPr>
            <a:xfrm>
              <a:off x="0" y="2244090"/>
              <a:ext cx="4432374" cy="0"/>
            </a:xfrm>
            <a:prstGeom prst="line">
              <a:avLst/>
            </a:prstGeom>
            <a:ln cap="rnd" w="165100">
              <a:solidFill>
                <a:srgbClr val="BAB9B9"/>
              </a:solidFill>
              <a:prstDash val="solid"/>
              <a:headEnd type="none" len="sm" w="sm"/>
              <a:tailEnd type="none" len="sm" w="sm"/>
            </a:ln>
          </p:spPr>
        </p:sp>
        <p:sp>
          <p:nvSpPr>
            <p:cNvPr name="AutoShape 25" id="25"/>
            <p:cNvSpPr/>
            <p:nvPr/>
          </p:nvSpPr>
          <p:spPr>
            <a:xfrm>
              <a:off x="0" y="2805721"/>
              <a:ext cx="4432374" cy="0"/>
            </a:xfrm>
            <a:prstGeom prst="line">
              <a:avLst/>
            </a:prstGeom>
            <a:ln cap="rnd" w="165100">
              <a:solidFill>
                <a:srgbClr val="BAB9B9"/>
              </a:solidFill>
              <a:prstDash val="solid"/>
              <a:headEnd type="none" len="sm" w="sm"/>
              <a:tailEnd type="none" len="sm" w="sm"/>
            </a:ln>
          </p:spPr>
        </p:sp>
        <p:sp>
          <p:nvSpPr>
            <p:cNvPr name="AutoShape 26" id="26"/>
            <p:cNvSpPr/>
            <p:nvPr/>
          </p:nvSpPr>
          <p:spPr>
            <a:xfrm>
              <a:off x="0" y="4482121"/>
              <a:ext cx="4432374" cy="0"/>
            </a:xfrm>
            <a:prstGeom prst="line">
              <a:avLst/>
            </a:prstGeom>
            <a:ln cap="rnd" w="165100">
              <a:solidFill>
                <a:srgbClr val="BAB9B9"/>
              </a:solidFill>
              <a:prstDash val="solid"/>
              <a:headEnd type="none" len="sm" w="sm"/>
              <a:tailEnd type="none" len="sm" w="sm"/>
            </a:ln>
          </p:spPr>
        </p:sp>
        <p:sp>
          <p:nvSpPr>
            <p:cNvPr name="AutoShape 27" id="27"/>
            <p:cNvSpPr/>
            <p:nvPr/>
          </p:nvSpPr>
          <p:spPr>
            <a:xfrm>
              <a:off x="0" y="3364521"/>
              <a:ext cx="4432374" cy="0"/>
            </a:xfrm>
            <a:prstGeom prst="line">
              <a:avLst/>
            </a:prstGeom>
            <a:ln cap="rnd" w="165100">
              <a:solidFill>
                <a:srgbClr val="BAB9B9"/>
              </a:solidFill>
              <a:prstDash val="solid"/>
              <a:headEnd type="none" len="sm" w="sm"/>
              <a:tailEnd type="none" len="sm" w="sm"/>
            </a:ln>
          </p:spPr>
        </p:sp>
        <p:sp>
          <p:nvSpPr>
            <p:cNvPr name="AutoShape 28" id="28"/>
            <p:cNvSpPr/>
            <p:nvPr/>
          </p:nvSpPr>
          <p:spPr>
            <a:xfrm>
              <a:off x="0" y="5040921"/>
              <a:ext cx="4432374" cy="0"/>
            </a:xfrm>
            <a:prstGeom prst="line">
              <a:avLst/>
            </a:prstGeom>
            <a:ln cap="rnd" w="165100">
              <a:solidFill>
                <a:srgbClr val="BAB9B9"/>
              </a:solidFill>
              <a:prstDash val="solid"/>
              <a:headEnd type="none" len="sm" w="sm"/>
              <a:tailEnd type="none" len="sm" w="sm"/>
            </a:ln>
          </p:spPr>
        </p:sp>
      </p:grpSp>
      <p:grpSp>
        <p:nvGrpSpPr>
          <p:cNvPr name="Group 29" id="29"/>
          <p:cNvGrpSpPr/>
          <p:nvPr/>
        </p:nvGrpSpPr>
        <p:grpSpPr>
          <a:xfrm rot="0">
            <a:off x="3035707" y="3541057"/>
            <a:ext cx="4215693" cy="4333710"/>
            <a:chOff x="0" y="0"/>
            <a:chExt cx="5620924" cy="5778280"/>
          </a:xfrm>
        </p:grpSpPr>
        <p:grpSp>
          <p:nvGrpSpPr>
            <p:cNvPr name="Group 30" id="30"/>
            <p:cNvGrpSpPr/>
            <p:nvPr/>
          </p:nvGrpSpPr>
          <p:grpSpPr>
            <a:xfrm rot="0">
              <a:off x="0" y="0"/>
              <a:ext cx="5620924" cy="5778280"/>
              <a:chOff x="0" y="0"/>
              <a:chExt cx="1110306" cy="1141389"/>
            </a:xfrm>
          </p:grpSpPr>
          <p:sp>
            <p:nvSpPr>
              <p:cNvPr name="Freeform 31" id="31"/>
              <p:cNvSpPr/>
              <p:nvPr/>
            </p:nvSpPr>
            <p:spPr>
              <a:xfrm flipH="false" flipV="false" rot="0">
                <a:off x="0" y="0"/>
                <a:ext cx="1110306" cy="1141389"/>
              </a:xfrm>
              <a:custGeom>
                <a:avLst/>
                <a:gdLst/>
                <a:ahLst/>
                <a:cxnLst/>
                <a:rect r="r" b="b" t="t" l="l"/>
                <a:pathLst>
                  <a:path h="1141389" w="1110306">
                    <a:moveTo>
                      <a:pt x="45911" y="0"/>
                    </a:moveTo>
                    <a:lnTo>
                      <a:pt x="1064395" y="0"/>
                    </a:lnTo>
                    <a:cubicBezTo>
                      <a:pt x="1076571" y="0"/>
                      <a:pt x="1088249" y="4837"/>
                      <a:pt x="1096859" y="13447"/>
                    </a:cubicBezTo>
                    <a:cubicBezTo>
                      <a:pt x="1105469" y="22057"/>
                      <a:pt x="1110306" y="33735"/>
                      <a:pt x="1110306" y="45911"/>
                    </a:cubicBezTo>
                    <a:lnTo>
                      <a:pt x="1110306" y="1095477"/>
                    </a:lnTo>
                    <a:cubicBezTo>
                      <a:pt x="1110306" y="1120834"/>
                      <a:pt x="1089751" y="1141389"/>
                      <a:pt x="1064395" y="1141389"/>
                    </a:cubicBezTo>
                    <a:lnTo>
                      <a:pt x="45911" y="1141389"/>
                    </a:lnTo>
                    <a:cubicBezTo>
                      <a:pt x="20555" y="1141389"/>
                      <a:pt x="0" y="1120834"/>
                      <a:pt x="0" y="1095477"/>
                    </a:cubicBezTo>
                    <a:lnTo>
                      <a:pt x="0" y="45911"/>
                    </a:lnTo>
                    <a:cubicBezTo>
                      <a:pt x="0" y="20555"/>
                      <a:pt x="20555" y="0"/>
                      <a:pt x="45911" y="0"/>
                    </a:cubicBezTo>
                    <a:close/>
                  </a:path>
                </a:pathLst>
              </a:custGeom>
              <a:solidFill>
                <a:srgbClr val="FFFFFF"/>
              </a:solidFill>
            </p:spPr>
          </p:sp>
          <p:sp>
            <p:nvSpPr>
              <p:cNvPr name="TextBox 32" id="32"/>
              <p:cNvSpPr txBox="true"/>
              <p:nvPr/>
            </p:nvSpPr>
            <p:spPr>
              <a:xfrm>
                <a:off x="0" y="-19050"/>
                <a:ext cx="1110306" cy="1160439"/>
              </a:xfrm>
              <a:prstGeom prst="rect">
                <a:avLst/>
              </a:prstGeom>
            </p:spPr>
            <p:txBody>
              <a:bodyPr anchor="ctr" rtlCol="false" tIns="50800" lIns="50800" bIns="50800" rIns="50800"/>
              <a:lstStyle/>
              <a:p>
                <a:pPr algn="ctr">
                  <a:lnSpc>
                    <a:spcPts val="2859"/>
                  </a:lnSpc>
                </a:pPr>
              </a:p>
            </p:txBody>
          </p:sp>
        </p:grpSp>
        <p:sp>
          <p:nvSpPr>
            <p:cNvPr name="TextBox 33" id="33"/>
            <p:cNvSpPr txBox="true"/>
            <p:nvPr/>
          </p:nvSpPr>
          <p:spPr>
            <a:xfrm rot="0">
              <a:off x="594275" y="171536"/>
              <a:ext cx="3999582" cy="563245"/>
            </a:xfrm>
            <a:prstGeom prst="rect">
              <a:avLst/>
            </a:prstGeom>
          </p:spPr>
          <p:txBody>
            <a:bodyPr anchor="t" rtlCol="false" tIns="0" lIns="0" bIns="0" rIns="0">
              <a:spAutoFit/>
            </a:bodyPr>
            <a:lstStyle/>
            <a:p>
              <a:pPr algn="l">
                <a:lnSpc>
                  <a:spcPts val="3359"/>
                </a:lnSpc>
              </a:pPr>
              <a:r>
                <a:rPr lang="en-US" sz="2400" b="true">
                  <a:solidFill>
                    <a:srgbClr val="545454"/>
                  </a:solidFill>
                  <a:latin typeface="Codec Pro Ultra-Bold"/>
                  <a:ea typeface="Codec Pro Ultra-Bold"/>
                  <a:cs typeface="Codec Pro Ultra-Bold"/>
                  <a:sym typeface="Codec Pro Ultra-Bold"/>
                </a:rPr>
                <a:t>Plant Roadmap </a:t>
              </a:r>
            </a:p>
          </p:txBody>
        </p:sp>
        <p:sp>
          <p:nvSpPr>
            <p:cNvPr name="TextBox 34" id="34"/>
            <p:cNvSpPr txBox="true"/>
            <p:nvPr/>
          </p:nvSpPr>
          <p:spPr>
            <a:xfrm rot="0">
              <a:off x="594275" y="948141"/>
              <a:ext cx="3999582" cy="500380"/>
            </a:xfrm>
            <a:prstGeom prst="rect">
              <a:avLst/>
            </a:prstGeom>
          </p:spPr>
          <p:txBody>
            <a:bodyPr anchor="t" rtlCol="false" tIns="0" lIns="0" bIns="0" rIns="0">
              <a:spAutoFit/>
            </a:bodyPr>
            <a:lstStyle/>
            <a:p>
              <a:pPr algn="l">
                <a:lnSpc>
                  <a:spcPts val="2940"/>
                </a:lnSpc>
              </a:pPr>
              <a:r>
                <a:rPr lang="en-US" sz="2100" b="true">
                  <a:solidFill>
                    <a:srgbClr val="545454"/>
                  </a:solidFill>
                  <a:latin typeface="Codec Pro Bold"/>
                  <a:ea typeface="Codec Pro Bold"/>
                  <a:cs typeface="Codec Pro Bold"/>
                  <a:sym typeface="Codec Pro Bold"/>
                </a:rPr>
                <a:t>Tomato</a:t>
              </a:r>
            </a:p>
          </p:txBody>
        </p:sp>
        <p:sp>
          <p:nvSpPr>
            <p:cNvPr name="TextBox 35" id="35"/>
            <p:cNvSpPr txBox="true"/>
            <p:nvPr/>
          </p:nvSpPr>
          <p:spPr>
            <a:xfrm rot="0">
              <a:off x="594275" y="1715221"/>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Week One</a:t>
              </a:r>
            </a:p>
          </p:txBody>
        </p:sp>
        <p:sp>
          <p:nvSpPr>
            <p:cNvPr name="AutoShape 36" id="36"/>
            <p:cNvSpPr/>
            <p:nvPr/>
          </p:nvSpPr>
          <p:spPr>
            <a:xfrm>
              <a:off x="594275" y="2583901"/>
              <a:ext cx="4432374" cy="0"/>
            </a:xfrm>
            <a:prstGeom prst="line">
              <a:avLst/>
            </a:prstGeom>
            <a:ln cap="rnd" w="165100">
              <a:solidFill>
                <a:srgbClr val="BAB9B9"/>
              </a:solidFill>
              <a:prstDash val="solid"/>
              <a:headEnd type="none" len="sm" w="sm"/>
              <a:tailEnd type="none" len="sm" w="sm"/>
            </a:ln>
          </p:spPr>
        </p:sp>
        <p:sp>
          <p:nvSpPr>
            <p:cNvPr name="AutoShape 37" id="37"/>
            <p:cNvSpPr/>
            <p:nvPr/>
          </p:nvSpPr>
          <p:spPr>
            <a:xfrm>
              <a:off x="594275" y="3145532"/>
              <a:ext cx="4432374" cy="0"/>
            </a:xfrm>
            <a:prstGeom prst="line">
              <a:avLst/>
            </a:prstGeom>
            <a:ln cap="rnd" w="165100">
              <a:solidFill>
                <a:srgbClr val="BAB9B9"/>
              </a:solidFill>
              <a:prstDash val="solid"/>
              <a:headEnd type="none" len="sm" w="sm"/>
              <a:tailEnd type="none" len="sm" w="sm"/>
            </a:ln>
          </p:spPr>
        </p:sp>
        <p:sp>
          <p:nvSpPr>
            <p:cNvPr name="AutoShape 38" id="38"/>
            <p:cNvSpPr/>
            <p:nvPr/>
          </p:nvSpPr>
          <p:spPr>
            <a:xfrm>
              <a:off x="594275" y="3704332"/>
              <a:ext cx="4432374" cy="0"/>
            </a:xfrm>
            <a:prstGeom prst="line">
              <a:avLst/>
            </a:prstGeom>
            <a:ln cap="rnd" w="165100">
              <a:solidFill>
                <a:srgbClr val="BAB9B9"/>
              </a:solidFill>
              <a:prstDash val="solid"/>
              <a:headEnd type="none" len="sm" w="sm"/>
              <a:tailEnd type="none" len="sm" w="sm"/>
            </a:ln>
          </p:spPr>
        </p:sp>
        <p:sp>
          <p:nvSpPr>
            <p:cNvPr name="AutoShape 39" id="39"/>
            <p:cNvSpPr/>
            <p:nvPr/>
          </p:nvSpPr>
          <p:spPr>
            <a:xfrm>
              <a:off x="594275" y="4263132"/>
              <a:ext cx="4432374" cy="0"/>
            </a:xfrm>
            <a:prstGeom prst="line">
              <a:avLst/>
            </a:prstGeom>
            <a:ln cap="rnd" w="165100">
              <a:solidFill>
                <a:srgbClr val="BAB9B9"/>
              </a:solidFill>
              <a:prstDash val="solid"/>
              <a:headEnd type="none" len="sm" w="sm"/>
              <a:tailEnd type="none" len="sm" w="sm"/>
            </a:ln>
          </p:spPr>
        </p:sp>
        <p:sp>
          <p:nvSpPr>
            <p:cNvPr name="AutoShape 40" id="40"/>
            <p:cNvSpPr/>
            <p:nvPr/>
          </p:nvSpPr>
          <p:spPr>
            <a:xfrm>
              <a:off x="594275" y="4821932"/>
              <a:ext cx="4432374" cy="0"/>
            </a:xfrm>
            <a:prstGeom prst="line">
              <a:avLst/>
            </a:prstGeom>
            <a:ln cap="rnd" w="165100">
              <a:solidFill>
                <a:srgbClr val="BAB9B9"/>
              </a:solidFill>
              <a:prstDash val="solid"/>
              <a:headEnd type="none" len="sm" w="sm"/>
              <a:tailEnd type="none" len="sm" w="sm"/>
            </a:ln>
          </p:spPr>
        </p:sp>
        <p:sp>
          <p:nvSpPr>
            <p:cNvPr name="AutoShape 41" id="41"/>
            <p:cNvSpPr/>
            <p:nvPr/>
          </p:nvSpPr>
          <p:spPr>
            <a:xfrm>
              <a:off x="594275" y="5380732"/>
              <a:ext cx="4432374" cy="0"/>
            </a:xfrm>
            <a:prstGeom prst="line">
              <a:avLst/>
            </a:prstGeom>
            <a:ln cap="rnd" w="165100">
              <a:solidFill>
                <a:srgbClr val="BAB9B9"/>
              </a:solidFill>
              <a:prstDash val="solid"/>
              <a:headEnd type="none" len="sm" w="sm"/>
              <a:tailEnd type="none" len="sm" w="sm"/>
            </a:ln>
          </p:spPr>
        </p:sp>
      </p:gr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518080" y="2900125"/>
            <a:ext cx="4009623" cy="5528599"/>
            <a:chOff x="0" y="0"/>
            <a:chExt cx="1056032" cy="1456092"/>
          </a:xfrm>
        </p:grpSpPr>
        <p:sp>
          <p:nvSpPr>
            <p:cNvPr name="Freeform 10" id="10"/>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1" id="11"/>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315269" y="2900125"/>
            <a:ext cx="4009623" cy="5528599"/>
            <a:chOff x="0" y="0"/>
            <a:chExt cx="1056032" cy="1456092"/>
          </a:xfrm>
        </p:grpSpPr>
        <p:sp>
          <p:nvSpPr>
            <p:cNvPr name="Freeform 13" id="13"/>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solidFill>
          </p:spPr>
        </p:sp>
        <p:sp>
          <p:nvSpPr>
            <p:cNvPr name="TextBox 14" id="14"/>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2115467" y="2900125"/>
            <a:ext cx="4009623" cy="5528599"/>
            <a:chOff x="0" y="0"/>
            <a:chExt cx="1056032" cy="1456092"/>
          </a:xfrm>
        </p:grpSpPr>
        <p:sp>
          <p:nvSpPr>
            <p:cNvPr name="Freeform 16" id="16"/>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7" id="17"/>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499253" y="3987136"/>
            <a:ext cx="3624822" cy="361696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advanced crop market price predictions with additional parameters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Detailed soil moisture reporting for up to 3 plots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Unlimited package generations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Success rate predictions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alternative crop suggestions based on market conditions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Priority email support and live chat</a:t>
            </a:r>
          </a:p>
          <a:p>
            <a:pPr algn="l">
              <a:lnSpc>
                <a:spcPts val="2239"/>
              </a:lnSpc>
            </a:pPr>
          </a:p>
        </p:txBody>
      </p:sp>
      <p:grpSp>
        <p:nvGrpSpPr>
          <p:cNvPr name="Group 19" id="19"/>
          <p:cNvGrpSpPr/>
          <p:nvPr/>
        </p:nvGrpSpPr>
        <p:grpSpPr>
          <a:xfrm rot="0">
            <a:off x="2950243" y="7623476"/>
            <a:ext cx="2957833" cy="623372"/>
            <a:chOff x="0" y="0"/>
            <a:chExt cx="779018" cy="164180"/>
          </a:xfrm>
        </p:grpSpPr>
        <p:sp>
          <p:nvSpPr>
            <p:cNvPr name="Freeform 20" id="20"/>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1" id="21"/>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FREE</a:t>
              </a:r>
            </a:p>
          </p:txBody>
        </p:sp>
      </p:grpSp>
      <p:grpSp>
        <p:nvGrpSpPr>
          <p:cNvPr name="Group 22" id="22"/>
          <p:cNvGrpSpPr/>
          <p:nvPr/>
        </p:nvGrpSpPr>
        <p:grpSpPr>
          <a:xfrm rot="0">
            <a:off x="12641362" y="7623476"/>
            <a:ext cx="2957833" cy="623372"/>
            <a:chOff x="0" y="0"/>
            <a:chExt cx="779018" cy="164180"/>
          </a:xfrm>
        </p:grpSpPr>
        <p:sp>
          <p:nvSpPr>
            <p:cNvPr name="Freeform 23" id="23"/>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4" id="24"/>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15$ PER MONTH</a:t>
              </a:r>
            </a:p>
          </p:txBody>
        </p:sp>
      </p:grpSp>
      <p:grpSp>
        <p:nvGrpSpPr>
          <p:cNvPr name="Group 25" id="25"/>
          <p:cNvGrpSpPr/>
          <p:nvPr/>
        </p:nvGrpSpPr>
        <p:grpSpPr>
          <a:xfrm rot="0">
            <a:off x="7832748" y="7666194"/>
            <a:ext cx="2957833" cy="623372"/>
            <a:chOff x="0" y="0"/>
            <a:chExt cx="779018" cy="164180"/>
          </a:xfrm>
        </p:grpSpPr>
        <p:sp>
          <p:nvSpPr>
            <p:cNvPr name="Freeform 26" id="26"/>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7" id="27"/>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9$ PER MONTH</a:t>
              </a:r>
            </a:p>
          </p:txBody>
        </p:sp>
      </p:grpSp>
      <p:sp>
        <p:nvSpPr>
          <p:cNvPr name="TextBox 28" id="28"/>
          <p:cNvSpPr txBox="true"/>
          <p:nvPr/>
        </p:nvSpPr>
        <p:spPr>
          <a:xfrm rot="0">
            <a:off x="2129401" y="847725"/>
            <a:ext cx="694955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COMMERCIALIZATION</a:t>
            </a:r>
          </a:p>
        </p:txBody>
      </p:sp>
      <p:sp>
        <p:nvSpPr>
          <p:cNvPr name="TextBox 29" id="29"/>
          <p:cNvSpPr txBox="true"/>
          <p:nvPr/>
        </p:nvSpPr>
        <p:spPr>
          <a:xfrm rot="0">
            <a:off x="3903499" y="3158065"/>
            <a:ext cx="1051322"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Basic</a:t>
            </a:r>
          </a:p>
        </p:txBody>
      </p:sp>
      <p:sp>
        <p:nvSpPr>
          <p:cNvPr name="TextBox 30" id="30"/>
          <p:cNvSpPr txBox="true"/>
          <p:nvPr/>
        </p:nvSpPr>
        <p:spPr>
          <a:xfrm rot="0">
            <a:off x="8864786" y="3158065"/>
            <a:ext cx="910590"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Gold</a:t>
            </a:r>
          </a:p>
        </p:txBody>
      </p:sp>
      <p:sp>
        <p:nvSpPr>
          <p:cNvPr name="TextBox 31" id="31"/>
          <p:cNvSpPr txBox="true"/>
          <p:nvPr/>
        </p:nvSpPr>
        <p:spPr>
          <a:xfrm rot="0">
            <a:off x="13249277" y="3158065"/>
            <a:ext cx="1742003"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Premium</a:t>
            </a:r>
          </a:p>
        </p:txBody>
      </p:sp>
      <p:sp>
        <p:nvSpPr>
          <p:cNvPr name="TextBox 32" id="32"/>
          <p:cNvSpPr txBox="true"/>
          <p:nvPr/>
        </p:nvSpPr>
        <p:spPr>
          <a:xfrm rot="0">
            <a:off x="2710481" y="3992245"/>
            <a:ext cx="3624822" cy="22358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basic crop market price predictions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Basic soil moisture reporting for a single plot</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Limited to 5 package generations per month</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Email support</a:t>
            </a:r>
          </a:p>
          <a:p>
            <a:pPr algn="l">
              <a:lnSpc>
                <a:spcPts val="2239"/>
              </a:lnSpc>
            </a:pPr>
          </a:p>
        </p:txBody>
      </p:sp>
      <p:sp>
        <p:nvSpPr>
          <p:cNvPr name="TextBox 33" id="33"/>
          <p:cNvSpPr txBox="true"/>
          <p:nvPr/>
        </p:nvSpPr>
        <p:spPr>
          <a:xfrm rot="0">
            <a:off x="12296442" y="3944418"/>
            <a:ext cx="3624822" cy="33407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Full access to all market price prediction models, including ARIMA, BP network, and RNN</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Comprehensive soil moisture and health reports for up to 5 plots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Unlimited package generations with priority processing</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Success rate predictions and personalized recommendations </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AI chatbot support for 24/7 assistance with farming queries</a:t>
            </a:r>
          </a:p>
          <a:p>
            <a:pPr algn="l">
              <a:lnSpc>
                <a:spcPts val="2239"/>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645438" y="4827430"/>
            <a:ext cx="7315200" cy="3169269"/>
          </a:xfrm>
          <a:custGeom>
            <a:avLst/>
            <a:gdLst/>
            <a:ahLst/>
            <a:cxnLst/>
            <a:rect r="r" b="b" t="t" l="l"/>
            <a:pathLst>
              <a:path h="3169269" w="7315200">
                <a:moveTo>
                  <a:pt x="0" y="0"/>
                </a:moveTo>
                <a:lnTo>
                  <a:pt x="7315200" y="0"/>
                </a:lnTo>
                <a:lnTo>
                  <a:pt x="7315200" y="3169268"/>
                </a:lnTo>
                <a:lnTo>
                  <a:pt x="0" y="316926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521717" y="3248227"/>
            <a:ext cx="9786938" cy="2672715"/>
          </a:xfrm>
          <a:prstGeom prst="rect">
            <a:avLst/>
          </a:prstGeom>
        </p:spPr>
        <p:txBody>
          <a:bodyPr anchor="t" rtlCol="false" tIns="0" lIns="0" bIns="0" rIns="0">
            <a:spAutoFit/>
          </a:bodyPr>
          <a:lstStyle/>
          <a:p>
            <a:pPr algn="l">
              <a:lnSpc>
                <a:spcPts val="20160"/>
              </a:lnSpc>
            </a:pPr>
            <a:r>
              <a:rPr lang="en-US" sz="14400" b="true">
                <a:solidFill>
                  <a:srgbClr val="1C5739"/>
                </a:solidFill>
                <a:latin typeface="Codec Pro Bold"/>
                <a:ea typeface="Codec Pro Bold"/>
                <a:cs typeface="Codec Pro Bold"/>
                <a:sym typeface="Codec Pro Bold"/>
              </a:rPr>
              <a:t>Thank You!</a:t>
            </a:r>
          </a:p>
        </p:txBody>
      </p:sp>
      <p:sp>
        <p:nvSpPr>
          <p:cNvPr name="TextBox 10" id="10"/>
          <p:cNvSpPr txBox="true"/>
          <p:nvPr/>
        </p:nvSpPr>
        <p:spPr>
          <a:xfrm rot="0">
            <a:off x="5402560" y="9210226"/>
            <a:ext cx="12093880"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Priyankara S A D S A | Sewwandi P B | Jagoda H S | </a:t>
            </a:r>
            <a:r>
              <a:rPr lang="en-US" sz="2400" b="true">
                <a:solidFill>
                  <a:srgbClr val="545454"/>
                </a:solidFill>
                <a:latin typeface="Codec Pro Bold"/>
                <a:ea typeface="Codec Pro Bold"/>
                <a:cs typeface="Codec Pro Bold"/>
                <a:sym typeface="Codec Pro Bold"/>
              </a:rPr>
              <a:t>24-25J-193</a:t>
            </a:r>
          </a:p>
        </p:txBody>
      </p:sp>
      <p:sp>
        <p:nvSpPr>
          <p:cNvPr name="Freeform 11" id="11"/>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4"/>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742007" y="3564297"/>
            <a:ext cx="13896826" cy="2672630"/>
          </a:xfrm>
          <a:prstGeom prst="rect">
            <a:avLst/>
          </a:prstGeom>
        </p:spPr>
        <p:txBody>
          <a:bodyPr anchor="t" rtlCol="false" tIns="0" lIns="0" bIns="0" rIns="0">
            <a:spAutoFit/>
          </a:bodyPr>
          <a:lstStyle/>
          <a:p>
            <a:pPr algn="l">
              <a:lnSpc>
                <a:spcPts val="20160"/>
              </a:lnSpc>
            </a:pPr>
            <a:r>
              <a:rPr lang="en-US" sz="14400" b="true">
                <a:solidFill>
                  <a:srgbClr val="1C5739"/>
                </a:solidFill>
                <a:latin typeface="Codec Pro Bold"/>
                <a:ea typeface="Codec Pro Bold"/>
                <a:cs typeface="Codec Pro Bold"/>
                <a:sym typeface="Codec Pro Bold"/>
              </a:rPr>
              <a:t>Any Questions ?</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1999562" y="2315747"/>
            <a:ext cx="15259738" cy="6305047"/>
          </a:xfrm>
          <a:prstGeom prst="rect">
            <a:avLst/>
          </a:prstGeom>
        </p:spPr>
        <p:txBody>
          <a:bodyPr anchor="t" rtlCol="false" tIns="0" lIns="0" bIns="0" rIns="0">
            <a:spAutoFit/>
          </a:bodyPr>
          <a:lstStyle/>
          <a:p>
            <a:pPr algn="ctr">
              <a:lnSpc>
                <a:spcPts val="4344"/>
              </a:lnSpc>
            </a:pPr>
            <a:r>
              <a:rPr lang="en-US" sz="3103" b="true">
                <a:solidFill>
                  <a:srgbClr val="545454"/>
                </a:solidFill>
                <a:latin typeface="Canva Sans Bold"/>
                <a:ea typeface="Canva Sans Bold"/>
                <a:cs typeface="Canva Sans Bold"/>
                <a:sym typeface="Canva Sans Bold"/>
              </a:rPr>
              <a:t>Backgroun</a:t>
            </a:r>
            <a:r>
              <a:rPr lang="en-US" b="true" sz="3103">
                <a:solidFill>
                  <a:srgbClr val="545454"/>
                </a:solidFill>
                <a:latin typeface="Canva Sans Bold"/>
                <a:ea typeface="Canva Sans Bold"/>
                <a:cs typeface="Canva Sans Bold"/>
                <a:sym typeface="Canva Sans Bold"/>
              </a:rPr>
              <a:t>d:</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Farmers face significant challenges in optimizing profits due to fluctuating market prices, high transportation costs, and losses during storage.</a:t>
            </a:r>
          </a:p>
          <a:p>
            <a:pPr algn="ctr">
              <a:lnSpc>
                <a:spcPts val="4344"/>
              </a:lnSpc>
            </a:pPr>
          </a:p>
          <a:p>
            <a:pPr algn="ctr">
              <a:lnSpc>
                <a:spcPts val="4344"/>
              </a:lnSpc>
            </a:pPr>
            <a:r>
              <a:rPr lang="en-US" b="true" sz="3103">
                <a:solidFill>
                  <a:srgbClr val="545454"/>
                </a:solidFill>
                <a:latin typeface="Canva Sans Bold"/>
                <a:ea typeface="Canva Sans Bold"/>
                <a:cs typeface="Canva Sans Bold"/>
                <a:sym typeface="Canva Sans Bold"/>
              </a:rPr>
              <a:t>Research Focus:</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This study introduces an innovative approach that combines market price forecasting with detailed profit and loss analysis, tailored to different transportation modes and storage conditions.</a:t>
            </a:r>
          </a:p>
          <a:p>
            <a:pPr algn="ctr">
              <a:lnSpc>
                <a:spcPts val="3061"/>
              </a:lnSpc>
            </a:pPr>
          </a:p>
          <a:p>
            <a:pPr algn="ctr">
              <a:lnSpc>
                <a:spcPts val="30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DAGNiEiO590</dc:identifier>
  <dcterms:modified xsi:type="dcterms:W3CDTF">2011-08-01T06:04:30Z</dcterms:modified>
  <cp:revision>1</cp:revision>
  <dc:title>Proposal Presentation</dc:title>
</cp:coreProperties>
</file>